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17"/>
  </p:notesMasterIdLst>
  <p:sldIdLst>
    <p:sldId id="256" r:id="rId2"/>
    <p:sldId id="257" r:id="rId3"/>
    <p:sldId id="258" r:id="rId4"/>
    <p:sldId id="269" r:id="rId5"/>
    <p:sldId id="266" r:id="rId6"/>
    <p:sldId id="260" r:id="rId7"/>
    <p:sldId id="272" r:id="rId8"/>
    <p:sldId id="270" r:id="rId9"/>
    <p:sldId id="261" r:id="rId10"/>
    <p:sldId id="268" r:id="rId11"/>
    <p:sldId id="265" r:id="rId12"/>
    <p:sldId id="267" r:id="rId13"/>
    <p:sldId id="271" r:id="rId14"/>
    <p:sldId id="262"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027C1-93C8-B94B-B924-EF3032C4F477}" v="1200" dt="2023-05-19T21:53:16.694"/>
    <p1510:client id="{494752A3-F88A-4D6D-BA9B-4C5B42543CCA}" v="200" dt="2023-05-19T21:54:18.525"/>
    <p1510:client id="{58FF02AD-CDFD-4544-943B-06A4E1CD704E}" v="577" dt="2023-05-19T19:54:57.790"/>
    <p1510:client id="{C5C8FB9E-BFE7-43C2-ACFC-894D696A5BE4}" v="4" dt="2023-05-19T18:00:28.246"/>
    <p1510:client id="{DD74AD9F-CC7E-58E7-B921-6A0D08D33674}" v="6" dt="2023-05-19T16:40:55.2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36A8-507A-8E4F-AEED-52874EA39265}" type="datetimeFigureOut">
              <a:rPr lang="en-US" smtClean="0"/>
              <a:t>5/19/2023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8A4C9-9DB3-2443-9453-27506209E35B}" type="slidenum">
              <a:rPr lang="en-US" smtClean="0"/>
              <a:t>‹#›</a:t>
            </a:fld>
            <a:endParaRPr lang="en-US"/>
          </a:p>
        </p:txBody>
      </p:sp>
    </p:spTree>
    <p:extLst>
      <p:ext uri="{BB962C8B-B14F-4D97-AF65-F5344CB8AC3E}">
        <p14:creationId xmlns:p14="http://schemas.microsoft.com/office/powerpoint/2010/main" val="3518093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78A4C9-9DB3-2443-9453-27506209E35B}" type="slidenum">
              <a:rPr lang="en-US" smtClean="0"/>
              <a:t>1</a:t>
            </a:fld>
            <a:endParaRPr lang="en-US"/>
          </a:p>
        </p:txBody>
      </p:sp>
    </p:spTree>
    <p:extLst>
      <p:ext uri="{BB962C8B-B14F-4D97-AF65-F5344CB8AC3E}">
        <p14:creationId xmlns:p14="http://schemas.microsoft.com/office/powerpoint/2010/main" val="368120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8A4C9-9DB3-2443-9453-27506209E35B}" type="slidenum">
              <a:rPr lang="en-US" smtClean="0"/>
              <a:t>3</a:t>
            </a:fld>
            <a:endParaRPr lang="en-US"/>
          </a:p>
        </p:txBody>
      </p:sp>
    </p:spTree>
    <p:extLst>
      <p:ext uri="{BB962C8B-B14F-4D97-AF65-F5344CB8AC3E}">
        <p14:creationId xmlns:p14="http://schemas.microsoft.com/office/powerpoint/2010/main" val="3369410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78A4C9-9DB3-2443-9453-27506209E35B}" type="slidenum">
              <a:rPr lang="en-US" smtClean="0"/>
              <a:t>4</a:t>
            </a:fld>
            <a:endParaRPr lang="en-US"/>
          </a:p>
        </p:txBody>
      </p:sp>
    </p:spTree>
    <p:extLst>
      <p:ext uri="{BB962C8B-B14F-4D97-AF65-F5344CB8AC3E}">
        <p14:creationId xmlns:p14="http://schemas.microsoft.com/office/powerpoint/2010/main" val="385235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9878A4C9-9DB3-2443-9453-27506209E35B}" type="slidenum">
              <a:rPr lang="en-US" smtClean="0"/>
              <a:t>5</a:t>
            </a:fld>
            <a:endParaRPr lang="en-US"/>
          </a:p>
        </p:txBody>
      </p:sp>
    </p:spTree>
    <p:extLst>
      <p:ext uri="{BB962C8B-B14F-4D97-AF65-F5344CB8AC3E}">
        <p14:creationId xmlns:p14="http://schemas.microsoft.com/office/powerpoint/2010/main" val="2461177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9878A4C9-9DB3-2443-9453-27506209E35B}" type="slidenum">
              <a:rPr lang="en-US" smtClean="0"/>
              <a:t>6</a:t>
            </a:fld>
            <a:endParaRPr lang="en-US"/>
          </a:p>
        </p:txBody>
      </p:sp>
    </p:spTree>
    <p:extLst>
      <p:ext uri="{BB962C8B-B14F-4D97-AF65-F5344CB8AC3E}">
        <p14:creationId xmlns:p14="http://schemas.microsoft.com/office/powerpoint/2010/main" val="206650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9878A4C9-9DB3-2443-9453-27506209E35B}" type="slidenum">
              <a:rPr lang="en-US" smtClean="0"/>
              <a:t>7</a:t>
            </a:fld>
            <a:endParaRPr lang="en-US"/>
          </a:p>
        </p:txBody>
      </p:sp>
    </p:spTree>
    <p:extLst>
      <p:ext uri="{BB962C8B-B14F-4D97-AF65-F5344CB8AC3E}">
        <p14:creationId xmlns:p14="http://schemas.microsoft.com/office/powerpoint/2010/main" val="63967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8A4C9-9DB3-2443-9453-27506209E35B}" type="slidenum">
              <a:rPr lang="en-US" smtClean="0"/>
              <a:t>11</a:t>
            </a:fld>
            <a:endParaRPr lang="en-US"/>
          </a:p>
        </p:txBody>
      </p:sp>
    </p:spTree>
    <p:extLst>
      <p:ext uri="{BB962C8B-B14F-4D97-AF65-F5344CB8AC3E}">
        <p14:creationId xmlns:p14="http://schemas.microsoft.com/office/powerpoint/2010/main" val="478364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9878A4C9-9DB3-2443-9453-27506209E35B}" type="slidenum">
              <a:rPr lang="en-US" smtClean="0"/>
              <a:t>14</a:t>
            </a:fld>
            <a:endParaRPr lang="en-US"/>
          </a:p>
        </p:txBody>
      </p:sp>
    </p:spTree>
    <p:extLst>
      <p:ext uri="{BB962C8B-B14F-4D97-AF65-F5344CB8AC3E}">
        <p14:creationId xmlns:p14="http://schemas.microsoft.com/office/powerpoint/2010/main" val="361089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919480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69436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85681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111709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06998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8712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3015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07000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98853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6677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4129222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9268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5/19/2023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883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82272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2055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680540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5/19/2023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874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5/19/2023</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405428985"/>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8.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hyperlink" Target="https://towardsdatascience.com/analyzing-employee-attrition-in-healthcare-data-and-predicting-outcomes-9afe822dcee" TargetMode="External"/><Relationship Id="rId2" Type="http://schemas.openxmlformats.org/officeDocument/2006/relationships/hyperlink" Target="https://www.kaggle.com/datasets/jpmiller/employee-attrition-for-healthcare?resource=download" TargetMode="External"/><Relationship Id="rId1" Type="http://schemas.openxmlformats.org/officeDocument/2006/relationships/slideLayout" Target="../slideLayouts/slideLayout2.xml"/><Relationship Id="rId5" Type="http://schemas.openxmlformats.org/officeDocument/2006/relationships/hyperlink" Target="https://blog.perceptyx.com/employee-attrition-analytics" TargetMode="External"/><Relationship Id="rId4" Type="http://schemas.openxmlformats.org/officeDocument/2006/relationships/hyperlink" Target="https://medium.com/swlh/exploratory-data-analysis-employee-attrition-rate-591ce8e7518f"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8.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6" name="Picture 3">
            <a:extLst>
              <a:ext uri="{FF2B5EF4-FFF2-40B4-BE49-F238E27FC236}">
                <a16:creationId xmlns:a16="http://schemas.microsoft.com/office/drawing/2014/main" id="{F99BDD12-C471-3142-CB5E-6D235D11984F}"/>
              </a:ext>
            </a:extLst>
          </p:cNvPr>
          <p:cNvPicPr>
            <a:picLocks noChangeAspect="1"/>
          </p:cNvPicPr>
          <p:nvPr/>
        </p:nvPicPr>
        <p:blipFill rotWithShape="1">
          <a:blip r:embed="rId6">
            <a:alphaModFix amt="35000"/>
          </a:blip>
          <a:srcRect t="1164" b="13609"/>
          <a:stretch/>
        </p:blipFill>
        <p:spPr>
          <a:xfrm>
            <a:off x="20" y="49531"/>
            <a:ext cx="12191980" cy="6857990"/>
          </a:xfrm>
          <a:prstGeom prst="rect">
            <a:avLst/>
          </a:prstGeom>
        </p:spPr>
      </p:pic>
      <p:sp>
        <p:nvSpPr>
          <p:cNvPr id="2" name="Title 1">
            <a:extLst>
              <a:ext uri="{FF2B5EF4-FFF2-40B4-BE49-F238E27FC236}">
                <a16:creationId xmlns:a16="http://schemas.microsoft.com/office/drawing/2014/main" id="{3F05427E-0EEB-774C-A8BE-4686F906B1AC}"/>
              </a:ext>
            </a:extLst>
          </p:cNvPr>
          <p:cNvSpPr>
            <a:spLocks noGrp="1"/>
          </p:cNvSpPr>
          <p:nvPr>
            <p:ph type="ctrTitle"/>
          </p:nvPr>
        </p:nvSpPr>
        <p:spPr>
          <a:xfrm>
            <a:off x="453271" y="919133"/>
            <a:ext cx="11274877" cy="1303872"/>
          </a:xfrm>
        </p:spPr>
        <p:txBody>
          <a:bodyPr>
            <a:normAutofit/>
          </a:bodyPr>
          <a:lstStyle/>
          <a:p>
            <a:r>
              <a:rPr lang="en-US"/>
              <a:t>ALY6040: Data Mining Applications</a:t>
            </a:r>
          </a:p>
        </p:txBody>
      </p:sp>
      <p:sp>
        <p:nvSpPr>
          <p:cNvPr id="3" name="Subtitle 2">
            <a:extLst>
              <a:ext uri="{FF2B5EF4-FFF2-40B4-BE49-F238E27FC236}">
                <a16:creationId xmlns:a16="http://schemas.microsoft.com/office/drawing/2014/main" id="{BF87A186-0668-B649-8C67-7AC56D633509}"/>
              </a:ext>
            </a:extLst>
          </p:cNvPr>
          <p:cNvSpPr>
            <a:spLocks noGrp="1"/>
          </p:cNvSpPr>
          <p:nvPr>
            <p:ph type="subTitle" idx="1"/>
          </p:nvPr>
        </p:nvSpPr>
        <p:spPr>
          <a:xfrm>
            <a:off x="282123" y="2415631"/>
            <a:ext cx="11617174" cy="3637496"/>
          </a:xfrm>
        </p:spPr>
        <p:txBody>
          <a:bodyPr>
            <a:noAutofit/>
          </a:bodyPr>
          <a:lstStyle/>
          <a:p>
            <a:pPr>
              <a:lnSpc>
                <a:spcPct val="100000"/>
              </a:lnSpc>
            </a:pPr>
            <a:r>
              <a:rPr lang="en-US" sz="3200" b="1" dirty="0"/>
              <a:t>Final Project : </a:t>
            </a:r>
            <a:r>
              <a:rPr lang="en-US" sz="3200" b="1" dirty="0">
                <a:effectLst/>
                <a:ea typeface="Times New Roman" panose="02020603050405020304" pitchFamily="18" charset="0"/>
              </a:rPr>
              <a:t>Healthcare Employee Attrition Prediction</a:t>
            </a:r>
          </a:p>
          <a:p>
            <a:pPr>
              <a:lnSpc>
                <a:spcPct val="100000"/>
              </a:lnSpc>
            </a:pPr>
            <a:r>
              <a:rPr lang="en-US" sz="2000" b="1" dirty="0">
                <a:effectLst/>
              </a:rPr>
              <a:t>Prof. Justin Grosz </a:t>
            </a:r>
            <a:endParaRPr lang="en-US" sz="2000" b="1" dirty="0"/>
          </a:p>
          <a:p>
            <a:pPr>
              <a:lnSpc>
                <a:spcPct val="100000"/>
              </a:lnSpc>
            </a:pPr>
            <a:r>
              <a:rPr lang="en-US" sz="2000" dirty="0"/>
              <a:t> Group 3</a:t>
            </a:r>
          </a:p>
          <a:p>
            <a:pPr>
              <a:lnSpc>
                <a:spcPct val="100000"/>
              </a:lnSpc>
            </a:pPr>
            <a:r>
              <a:rPr lang="en-US" sz="2000" dirty="0">
                <a:effectLst/>
                <a:ea typeface="Times New Roman" panose="02020603050405020304" pitchFamily="18" charset="0"/>
              </a:rPr>
              <a:t>Anukriti Baijal</a:t>
            </a:r>
          </a:p>
          <a:p>
            <a:pPr>
              <a:lnSpc>
                <a:spcPct val="100000"/>
              </a:lnSpc>
            </a:pPr>
            <a:r>
              <a:rPr lang="en-US" sz="2000" dirty="0">
                <a:effectLst/>
                <a:ea typeface="Times New Roman" panose="02020603050405020304" pitchFamily="18" charset="0"/>
              </a:rPr>
              <a:t> Nhat Lan Tran</a:t>
            </a:r>
          </a:p>
          <a:p>
            <a:pPr>
              <a:lnSpc>
                <a:spcPct val="100000"/>
              </a:lnSpc>
            </a:pPr>
            <a:r>
              <a:rPr lang="en-US" sz="2000" dirty="0">
                <a:effectLst/>
                <a:ea typeface="Times New Roman" panose="02020603050405020304" pitchFamily="18" charset="0"/>
              </a:rPr>
              <a:t> Pooja Kairamkonda</a:t>
            </a:r>
          </a:p>
          <a:p>
            <a:pPr>
              <a:lnSpc>
                <a:spcPct val="100000"/>
              </a:lnSpc>
            </a:pPr>
            <a:r>
              <a:rPr lang="en-US" sz="2000" dirty="0">
                <a:effectLst/>
                <a:ea typeface="Times New Roman" panose="02020603050405020304" pitchFamily="18" charset="0"/>
              </a:rPr>
              <a:t> Sakthi</a:t>
            </a:r>
            <a:r>
              <a:rPr lang="en-US" sz="2000" spc="-40" dirty="0">
                <a:effectLst/>
                <a:ea typeface="Times New Roman" panose="02020603050405020304" pitchFamily="18" charset="0"/>
              </a:rPr>
              <a:t> </a:t>
            </a:r>
            <a:r>
              <a:rPr lang="en-US" sz="2000" dirty="0">
                <a:effectLst/>
                <a:ea typeface="Times New Roman" panose="02020603050405020304" pitchFamily="18" charset="0"/>
              </a:rPr>
              <a:t>Pradeepa</a:t>
            </a:r>
            <a:r>
              <a:rPr lang="en-US" sz="2000" spc="-40" dirty="0">
                <a:effectLst/>
                <a:ea typeface="Times New Roman" panose="02020603050405020304" pitchFamily="18" charset="0"/>
              </a:rPr>
              <a:t> </a:t>
            </a:r>
            <a:r>
              <a:rPr lang="en-US" sz="2000" dirty="0">
                <a:effectLst/>
                <a:ea typeface="Times New Roman" panose="02020603050405020304" pitchFamily="18" charset="0"/>
              </a:rPr>
              <a:t>Muthukumar</a:t>
            </a:r>
          </a:p>
          <a:p>
            <a:pPr>
              <a:lnSpc>
                <a:spcPct val="100000"/>
              </a:lnSpc>
            </a:pPr>
            <a:endParaRPr lang="en-US" sz="2400" dirty="0"/>
          </a:p>
        </p:txBody>
      </p:sp>
      <p:pic>
        <p:nvPicPr>
          <p:cNvPr id="6" name="Audio Recording May 19, 2023 at 2:27:59 PM" descr="Audio Recording May 19, 2023 at 2:27:59 PM">
            <a:hlinkClick r:id="" action="ppaction://media"/>
            <a:extLst>
              <a:ext uri="{FF2B5EF4-FFF2-40B4-BE49-F238E27FC236}">
                <a16:creationId xmlns:a16="http://schemas.microsoft.com/office/drawing/2014/main" id="{FF5FD3FA-DC4C-6249-BF03-3B4C2E2CE0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0154" y="6102288"/>
            <a:ext cx="411691" cy="411691"/>
          </a:xfrm>
          <a:prstGeom prst="rect">
            <a:avLst/>
          </a:prstGeom>
        </p:spPr>
      </p:pic>
    </p:spTree>
    <p:extLst>
      <p:ext uri="{BB962C8B-B14F-4D97-AF65-F5344CB8AC3E}">
        <p14:creationId xmlns:p14="http://schemas.microsoft.com/office/powerpoint/2010/main" val="258750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5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17">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92DE4A-24A8-344E-82E0-ADA9CCA68091}"/>
              </a:ext>
            </a:extLst>
          </p:cNvPr>
          <p:cNvSpPr>
            <a:spLocks noGrp="1"/>
          </p:cNvSpPr>
          <p:nvPr>
            <p:ph type="title"/>
          </p:nvPr>
        </p:nvSpPr>
        <p:spPr>
          <a:xfrm>
            <a:off x="587307" y="597441"/>
            <a:ext cx="5858078" cy="1370605"/>
          </a:xfrm>
        </p:spPr>
        <p:txBody>
          <a:bodyPr vert="horz" lIns="91440" tIns="45720" rIns="91440" bIns="45720" rtlCol="0">
            <a:normAutofit/>
          </a:bodyPr>
          <a:lstStyle/>
          <a:p>
            <a:pPr algn="l"/>
            <a:r>
              <a:rPr lang="en-US" sz="4000"/>
              <a:t>4.1. Logistic Regression – Feature Selection</a:t>
            </a:r>
          </a:p>
        </p:txBody>
      </p:sp>
      <p:pic>
        <p:nvPicPr>
          <p:cNvPr id="9" name="Picture 8" descr="A screenshot of a computer&#10;&#10;Description automatically generated with medium confidence">
            <a:extLst>
              <a:ext uri="{FF2B5EF4-FFF2-40B4-BE49-F238E27FC236}">
                <a16:creationId xmlns:a16="http://schemas.microsoft.com/office/drawing/2014/main" id="{5238449E-D9EE-5F4F-96CF-CEF8334DDB57}"/>
              </a:ext>
            </a:extLst>
          </p:cNvPr>
          <p:cNvPicPr>
            <a:picLocks noChangeAspect="1"/>
          </p:cNvPicPr>
          <p:nvPr/>
        </p:nvPicPr>
        <p:blipFill>
          <a:blip r:embed="rId5"/>
          <a:stretch>
            <a:fillRect/>
          </a:stretch>
        </p:blipFill>
        <p:spPr>
          <a:xfrm>
            <a:off x="587307" y="2243358"/>
            <a:ext cx="5858078" cy="4066514"/>
          </a:xfrm>
          <a:prstGeom prst="rect">
            <a:avLst/>
          </a:prstGeom>
        </p:spPr>
      </p:pic>
      <p:pic>
        <p:nvPicPr>
          <p:cNvPr id="10" name="Picture 9" descr="A picture containing text, font, screenshot, receipt&#10;&#10;Description automatically generated">
            <a:extLst>
              <a:ext uri="{FF2B5EF4-FFF2-40B4-BE49-F238E27FC236}">
                <a16:creationId xmlns:a16="http://schemas.microsoft.com/office/drawing/2014/main" id="{186A845C-8AF6-3F40-8EBD-B6B99B442E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3152" y="544255"/>
            <a:ext cx="4921540" cy="1699103"/>
          </a:xfrm>
          <a:prstGeom prst="rect">
            <a:avLst/>
          </a:prstGeom>
        </p:spPr>
      </p:pic>
      <p:pic>
        <p:nvPicPr>
          <p:cNvPr id="11" name="Picture 10" descr="A picture containing text, screenshot, diagram, rectangle&#10;&#10;Description automatically generated">
            <a:extLst>
              <a:ext uri="{FF2B5EF4-FFF2-40B4-BE49-F238E27FC236}">
                <a16:creationId xmlns:a16="http://schemas.microsoft.com/office/drawing/2014/main" id="{61893519-28DD-1449-A72A-BBC815BE92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95077" y="2457596"/>
            <a:ext cx="4909615" cy="3852276"/>
          </a:xfrm>
          <a:prstGeom prst="rect">
            <a:avLst/>
          </a:prstGeom>
        </p:spPr>
      </p:pic>
      <p:pic>
        <p:nvPicPr>
          <p:cNvPr id="3" name="Picture 2">
            <a:hlinkClick r:id="" action="ppaction://media"/>
            <a:extLst>
              <a:ext uri="{FF2B5EF4-FFF2-40B4-BE49-F238E27FC236}">
                <a16:creationId xmlns:a16="http://schemas.microsoft.com/office/drawing/2014/main" id="{E7B66167-58A0-187F-0C52-6034D2E4CE9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274519" y="1353993"/>
            <a:ext cx="412487" cy="412487"/>
          </a:xfrm>
          <a:prstGeom prst="rect">
            <a:avLst/>
          </a:prstGeom>
        </p:spPr>
      </p:pic>
    </p:spTree>
    <p:extLst>
      <p:ext uri="{BB962C8B-B14F-4D97-AF65-F5344CB8AC3E}">
        <p14:creationId xmlns:p14="http://schemas.microsoft.com/office/powerpoint/2010/main" val="3850085665"/>
      </p:ext>
    </p:extLst>
  </p:cSld>
  <p:clrMapOvr>
    <a:masterClrMapping/>
  </p:clrMapOvr>
  <mc:AlternateContent xmlns:mc="http://schemas.openxmlformats.org/markup-compatibility/2006" xmlns:p14="http://schemas.microsoft.com/office/powerpoint/2010/main">
    <mc:Choice Requires="p14">
      <p:transition spd="slow" p14:dur="2000" advTm="161165"/>
    </mc:Choice>
    <mc:Fallback xmlns="">
      <p:transition spd="slow" advTm="161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1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2DE4A-24A8-344E-82E0-ADA9CCA68091}"/>
              </a:ext>
            </a:extLst>
          </p:cNvPr>
          <p:cNvSpPr>
            <a:spLocks noGrp="1"/>
          </p:cNvSpPr>
          <p:nvPr>
            <p:ph type="title"/>
          </p:nvPr>
        </p:nvSpPr>
        <p:spPr>
          <a:xfrm>
            <a:off x="393773" y="379113"/>
            <a:ext cx="4352188" cy="1257300"/>
          </a:xfrm>
        </p:spPr>
        <p:txBody>
          <a:bodyPr>
            <a:normAutofit/>
          </a:bodyPr>
          <a:lstStyle/>
          <a:p>
            <a:pPr algn="l"/>
            <a:r>
              <a:rPr lang="en-US" sz="4000"/>
              <a:t>4.2. Random Forest</a:t>
            </a:r>
          </a:p>
        </p:txBody>
      </p:sp>
      <p:pic>
        <p:nvPicPr>
          <p:cNvPr id="9" name="Picture 8" descr="A picture containing text, screenshot, font, diagram&#10;&#10;Description automatically generated">
            <a:extLst>
              <a:ext uri="{FF2B5EF4-FFF2-40B4-BE49-F238E27FC236}">
                <a16:creationId xmlns:a16="http://schemas.microsoft.com/office/drawing/2014/main" id="{B08EB909-D9BC-7C40-ABD6-64470A60B1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2942" y="506785"/>
            <a:ext cx="7065285" cy="5972102"/>
          </a:xfrm>
          <a:prstGeom prst="rect">
            <a:avLst/>
          </a:prstGeom>
        </p:spPr>
      </p:pic>
      <p:pic>
        <p:nvPicPr>
          <p:cNvPr id="10" name="Picture 9" descr="A picture containing text, receipt, font, screenshot&#10;&#10;Description automatically generated">
            <a:extLst>
              <a:ext uri="{FF2B5EF4-FFF2-40B4-BE49-F238E27FC236}">
                <a16:creationId xmlns:a16="http://schemas.microsoft.com/office/drawing/2014/main" id="{BEC83BC7-3BF6-5847-A3EE-225809DFEB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772" y="1821036"/>
            <a:ext cx="3986331" cy="1257300"/>
          </a:xfrm>
          <a:prstGeom prst="rect">
            <a:avLst/>
          </a:prstGeom>
        </p:spPr>
      </p:pic>
      <p:pic>
        <p:nvPicPr>
          <p:cNvPr id="11" name="Picture 10" descr="A picture containing text, screenshot, font, rectangle&#10;&#10;Description automatically generated">
            <a:extLst>
              <a:ext uri="{FF2B5EF4-FFF2-40B4-BE49-F238E27FC236}">
                <a16:creationId xmlns:a16="http://schemas.microsoft.com/office/drawing/2014/main" id="{AB55F83C-FFB1-1244-8C8A-58DC1DF028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3773" y="3262959"/>
            <a:ext cx="3986330" cy="3215928"/>
          </a:xfrm>
          <a:prstGeom prst="rect">
            <a:avLst/>
          </a:prstGeom>
        </p:spPr>
      </p:pic>
      <p:pic>
        <p:nvPicPr>
          <p:cNvPr id="41" name="Audio 40">
            <a:hlinkClick r:id="" action="ppaction://media"/>
            <a:extLst>
              <a:ext uri="{FF2B5EF4-FFF2-40B4-BE49-F238E27FC236}">
                <a16:creationId xmlns:a16="http://schemas.microsoft.com/office/drawing/2014/main" id="{0A9842F9-71E0-9339-D3FC-9EEAD4F37F3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686726" y="379113"/>
            <a:ext cx="1753263" cy="1753263"/>
          </a:xfrm>
          <a:prstGeom prst="ellipse">
            <a:avLst/>
          </a:prstGeom>
        </p:spPr>
      </p:pic>
    </p:spTree>
    <p:extLst>
      <p:ext uri="{BB962C8B-B14F-4D97-AF65-F5344CB8AC3E}">
        <p14:creationId xmlns:p14="http://schemas.microsoft.com/office/powerpoint/2010/main" val="2199924653"/>
      </p:ext>
    </p:extLst>
  </p:cSld>
  <p:clrMapOvr>
    <a:masterClrMapping/>
  </p:clrMapOvr>
  <mc:AlternateContent xmlns:mc="http://schemas.openxmlformats.org/markup-compatibility/2006">
    <mc:Choice xmlns:p14="http://schemas.microsoft.com/office/powerpoint/2010/main" Requires="p14">
      <p:transition spd="slow" p14:dur="2000" advTm="141694"/>
    </mc:Choice>
    <mc:Fallback>
      <p:transition spd="slow" advTm="141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B975-FC5C-B84B-A29F-F027497BA5DE}"/>
              </a:ext>
            </a:extLst>
          </p:cNvPr>
          <p:cNvSpPr>
            <a:spLocks noGrp="1"/>
          </p:cNvSpPr>
          <p:nvPr>
            <p:ph type="title"/>
          </p:nvPr>
        </p:nvSpPr>
        <p:spPr>
          <a:xfrm>
            <a:off x="587401" y="172159"/>
            <a:ext cx="4384012" cy="1257300"/>
          </a:xfrm>
        </p:spPr>
        <p:txBody>
          <a:bodyPr>
            <a:normAutofit/>
          </a:bodyPr>
          <a:lstStyle/>
          <a:p>
            <a:pPr algn="l"/>
            <a:r>
              <a:rPr lang="en-US" sz="4000"/>
              <a:t>4.3. Gradient Boosting</a:t>
            </a:r>
          </a:p>
        </p:txBody>
      </p:sp>
      <p:pic>
        <p:nvPicPr>
          <p:cNvPr id="3" name="Audio Recording May 19, 2023 at 11:01:20 AM">
            <a:hlinkClick r:id="" action="ppaction://media"/>
            <a:extLst>
              <a:ext uri="{FF2B5EF4-FFF2-40B4-BE49-F238E27FC236}">
                <a16:creationId xmlns:a16="http://schemas.microsoft.com/office/drawing/2014/main" id="{B92D99ED-F0DC-E45F-C153-9C7A5C5CD0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779407" y="883136"/>
            <a:ext cx="422349" cy="422349"/>
          </a:xfrm>
          <a:prstGeom prst="rect">
            <a:avLst/>
          </a:prstGeom>
        </p:spPr>
      </p:pic>
      <p:pic>
        <p:nvPicPr>
          <p:cNvPr id="7" name="Picture 6" descr="A picture containing text, screenshot, font, diagram&#10;&#10;Description automatically generated">
            <a:extLst>
              <a:ext uri="{FF2B5EF4-FFF2-40B4-BE49-F238E27FC236}">
                <a16:creationId xmlns:a16="http://schemas.microsoft.com/office/drawing/2014/main" id="{EC5022A6-296C-6149-8C3B-CF5B5F527A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0033" y="324711"/>
            <a:ext cx="6404566" cy="6208578"/>
          </a:xfrm>
          <a:prstGeom prst="rect">
            <a:avLst/>
          </a:prstGeom>
        </p:spPr>
      </p:pic>
      <p:pic>
        <p:nvPicPr>
          <p:cNvPr id="8" name="Picture 7" descr="A picture containing text, screenshot, diagram&#10;&#10;Description automatically generated">
            <a:extLst>
              <a:ext uri="{FF2B5EF4-FFF2-40B4-BE49-F238E27FC236}">
                <a16:creationId xmlns:a16="http://schemas.microsoft.com/office/drawing/2014/main" id="{40487C7D-68B1-CE4A-9211-794B2481FE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401" y="3041844"/>
            <a:ext cx="4221631" cy="3442043"/>
          </a:xfrm>
          <a:prstGeom prst="rect">
            <a:avLst/>
          </a:prstGeom>
        </p:spPr>
      </p:pic>
      <p:pic>
        <p:nvPicPr>
          <p:cNvPr id="9" name="Picture 8" descr="A picture containing text, receipt, font, screenshot&#10;&#10;Description automatically generated">
            <a:extLst>
              <a:ext uri="{FF2B5EF4-FFF2-40B4-BE49-F238E27FC236}">
                <a16:creationId xmlns:a16="http://schemas.microsoft.com/office/drawing/2014/main" id="{F1D1FF64-E592-5C4E-B905-00F21B0953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401" y="1532609"/>
            <a:ext cx="4256981" cy="1355262"/>
          </a:xfrm>
          <a:prstGeom prst="rect">
            <a:avLst/>
          </a:prstGeom>
        </p:spPr>
      </p:pic>
    </p:spTree>
    <p:extLst>
      <p:ext uri="{BB962C8B-B14F-4D97-AF65-F5344CB8AC3E}">
        <p14:creationId xmlns:p14="http://schemas.microsoft.com/office/powerpoint/2010/main" val="344570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0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2BC6B-C254-A64A-97B3-8C84F9B1CDC7}"/>
              </a:ext>
            </a:extLst>
          </p:cNvPr>
          <p:cNvSpPr>
            <a:spLocks noGrp="1"/>
          </p:cNvSpPr>
          <p:nvPr>
            <p:ph type="title"/>
          </p:nvPr>
        </p:nvSpPr>
        <p:spPr>
          <a:xfrm>
            <a:off x="637105" y="306486"/>
            <a:ext cx="10611580" cy="1257300"/>
          </a:xfrm>
        </p:spPr>
        <p:txBody>
          <a:bodyPr>
            <a:normAutofit/>
          </a:bodyPr>
          <a:lstStyle/>
          <a:p>
            <a:pPr algn="l"/>
            <a:r>
              <a:rPr lang="en-US" dirty="0"/>
              <a:t>4.4. Model Comparison and Recommendation </a:t>
            </a:r>
          </a:p>
        </p:txBody>
      </p:sp>
      <p:sp>
        <p:nvSpPr>
          <p:cNvPr id="5" name="TextBox 4">
            <a:extLst>
              <a:ext uri="{FF2B5EF4-FFF2-40B4-BE49-F238E27FC236}">
                <a16:creationId xmlns:a16="http://schemas.microsoft.com/office/drawing/2014/main" id="{D38DC845-ACEF-EE6D-B976-C708764D966A}"/>
              </a:ext>
            </a:extLst>
          </p:cNvPr>
          <p:cNvSpPr txBox="1"/>
          <p:nvPr/>
        </p:nvSpPr>
        <p:spPr>
          <a:xfrm>
            <a:off x="655976" y="5161033"/>
            <a:ext cx="10869399" cy="1200329"/>
          </a:xfrm>
          <a:prstGeom prst="rect">
            <a:avLst/>
          </a:prstGeom>
          <a:noFill/>
        </p:spPr>
        <p:txBody>
          <a:bodyPr wrap="square" rtlCol="0">
            <a:spAutoFit/>
          </a:bodyPr>
          <a:lstStyle/>
          <a:p>
            <a:pPr marL="285750" indent="-285750" algn="just">
              <a:buFont typeface="Wingdings" pitchFamily="2" charset="2"/>
              <a:buChar char="v"/>
            </a:pPr>
            <a:r>
              <a:rPr lang="en-US"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recommended model for the company is the Gradient Boost, which handles imbalanced datasets better and can capture non-linear relationships between variables. </a:t>
            </a:r>
          </a:p>
          <a:p>
            <a:pPr marL="285750" indent="-285750" algn="just">
              <a:buFont typeface="Wingdings" pitchFamily="2" charset="2"/>
              <a:buChar char="v"/>
            </a:pPr>
            <a:r>
              <a:rPr lang="en-US"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By applying the SMOTE technique and training the re-sampled data on the Gradient Boosting model, biased results are further mitigate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
            </a:r>
          </a:p>
        </p:txBody>
      </p:sp>
      <p:graphicFrame>
        <p:nvGraphicFramePr>
          <p:cNvPr id="47" name="Content Placeholder 3">
            <a:extLst>
              <a:ext uri="{FF2B5EF4-FFF2-40B4-BE49-F238E27FC236}">
                <a16:creationId xmlns:a16="http://schemas.microsoft.com/office/drawing/2014/main" id="{F7DCE8BD-956D-E8DC-CA31-DBDCEFA70E50}"/>
              </a:ext>
            </a:extLst>
          </p:cNvPr>
          <p:cNvGraphicFramePr>
            <a:graphicFrameLocks noGrp="1"/>
          </p:cNvGraphicFramePr>
          <p:nvPr>
            <p:ph idx="1"/>
            <p:extLst>
              <p:ext uri="{D42A27DB-BD31-4B8C-83A1-F6EECF244321}">
                <p14:modId xmlns:p14="http://schemas.microsoft.com/office/powerpoint/2010/main" val="163197156"/>
              </p:ext>
            </p:extLst>
          </p:nvPr>
        </p:nvGraphicFramePr>
        <p:xfrm>
          <a:off x="637105" y="1593768"/>
          <a:ext cx="10869399" cy="3298868"/>
        </p:xfrm>
        <a:graphic>
          <a:graphicData uri="http://schemas.openxmlformats.org/drawingml/2006/table">
            <a:tbl>
              <a:tblPr firstRow="1" firstCol="1" bandCol="1">
                <a:tableStyleId>{46F890A9-2807-4EBB-B81D-B2AA78EC7F39}</a:tableStyleId>
              </a:tblPr>
              <a:tblGrid>
                <a:gridCol w="2842017">
                  <a:extLst>
                    <a:ext uri="{9D8B030D-6E8A-4147-A177-3AD203B41FA5}">
                      <a16:colId xmlns:a16="http://schemas.microsoft.com/office/drawing/2014/main" val="2571121011"/>
                    </a:ext>
                  </a:extLst>
                </a:gridCol>
                <a:gridCol w="1556011">
                  <a:extLst>
                    <a:ext uri="{9D8B030D-6E8A-4147-A177-3AD203B41FA5}">
                      <a16:colId xmlns:a16="http://schemas.microsoft.com/office/drawing/2014/main" val="3813168439"/>
                    </a:ext>
                  </a:extLst>
                </a:gridCol>
                <a:gridCol w="1422532">
                  <a:extLst>
                    <a:ext uri="{9D8B030D-6E8A-4147-A177-3AD203B41FA5}">
                      <a16:colId xmlns:a16="http://schemas.microsoft.com/office/drawing/2014/main" val="1146099806"/>
                    </a:ext>
                  </a:extLst>
                </a:gridCol>
                <a:gridCol w="1225666">
                  <a:extLst>
                    <a:ext uri="{9D8B030D-6E8A-4147-A177-3AD203B41FA5}">
                      <a16:colId xmlns:a16="http://schemas.microsoft.com/office/drawing/2014/main" val="1365797684"/>
                    </a:ext>
                  </a:extLst>
                </a:gridCol>
                <a:gridCol w="1182964">
                  <a:extLst>
                    <a:ext uri="{9D8B030D-6E8A-4147-A177-3AD203B41FA5}">
                      <a16:colId xmlns:a16="http://schemas.microsoft.com/office/drawing/2014/main" val="2999735618"/>
                    </a:ext>
                  </a:extLst>
                </a:gridCol>
                <a:gridCol w="1298978">
                  <a:extLst>
                    <a:ext uri="{9D8B030D-6E8A-4147-A177-3AD203B41FA5}">
                      <a16:colId xmlns:a16="http://schemas.microsoft.com/office/drawing/2014/main" val="519697227"/>
                    </a:ext>
                  </a:extLst>
                </a:gridCol>
                <a:gridCol w="1341231">
                  <a:extLst>
                    <a:ext uri="{9D8B030D-6E8A-4147-A177-3AD203B41FA5}">
                      <a16:colId xmlns:a16="http://schemas.microsoft.com/office/drawing/2014/main" val="1987364981"/>
                    </a:ext>
                  </a:extLst>
                </a:gridCol>
              </a:tblGrid>
              <a:tr h="862634">
                <a:tc>
                  <a:txBody>
                    <a:bodyPr/>
                    <a:lstStyle/>
                    <a:p>
                      <a:pPr marL="0" marR="0" algn="ctr">
                        <a:spcBef>
                          <a:spcPts val="0"/>
                        </a:spcBef>
                        <a:spcAft>
                          <a:spcPts val="0"/>
                        </a:spcAft>
                      </a:pPr>
                      <a:r>
                        <a:rPr lang="en-US" sz="2500">
                          <a:effectLst/>
                        </a:rPr>
                        <a:t>Models</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spcBef>
                          <a:spcPts val="0"/>
                        </a:spcBef>
                        <a:spcAft>
                          <a:spcPts val="0"/>
                        </a:spcAft>
                      </a:pPr>
                      <a:r>
                        <a:rPr lang="en-US" sz="2500">
                          <a:effectLst/>
                        </a:rPr>
                        <a:t>Logistic Regression</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marR="0" algn="ctr">
                        <a:spcBef>
                          <a:spcPts val="0"/>
                        </a:spcBef>
                        <a:spcAft>
                          <a:spcPts val="0"/>
                        </a:spcAft>
                      </a:pPr>
                      <a:r>
                        <a:rPr lang="en-US" sz="2500">
                          <a:effectLst/>
                        </a:rPr>
                        <a:t>Random Forest</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500" b="1" kern="1200">
                          <a:solidFill>
                            <a:schemeClr val="lt1"/>
                          </a:solidFill>
                          <a:effectLst/>
                        </a:rPr>
                        <a:t>Gradient Boost</a:t>
                      </a:r>
                    </a:p>
                    <a:p>
                      <a:pPr marL="0" marR="0" algn="ctr" defTabSz="457200" rtl="0" eaLnBrk="1" latinLnBrk="0" hangingPunct="1">
                        <a:spcBef>
                          <a:spcPts val="0"/>
                        </a:spcBef>
                        <a:spcAft>
                          <a:spcPts val="0"/>
                        </a:spcAft>
                      </a:pPr>
                      <a:endParaRPr lang="en-US" sz="1400" b="1" kern="1200">
                        <a:solidFill>
                          <a:schemeClr val="lt1"/>
                        </a:solidFill>
                        <a:effectLst/>
                        <a:latin typeface="+mn-lt"/>
                        <a:ea typeface="+mn-ea"/>
                        <a:cs typeface="+mn-cs"/>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718041979"/>
                  </a:ext>
                </a:extLst>
              </a:tr>
              <a:tr h="464113">
                <a:tc>
                  <a:txBody>
                    <a:bodyPr/>
                    <a:lstStyle/>
                    <a:p>
                      <a:pPr marL="0" marR="0" algn="ctr">
                        <a:spcBef>
                          <a:spcPts val="0"/>
                        </a:spcBef>
                        <a:spcAft>
                          <a:spcPts val="0"/>
                        </a:spcAft>
                      </a:pPr>
                      <a:r>
                        <a:rPr lang="en-US" sz="2500">
                          <a:effectLst/>
                        </a:rPr>
                        <a:t>Accuracy</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spcBef>
                          <a:spcPts val="0"/>
                        </a:spcBef>
                        <a:spcAft>
                          <a:spcPts val="0"/>
                        </a:spcAft>
                      </a:pPr>
                      <a:r>
                        <a:rPr lang="en-US" sz="2500">
                          <a:effectLst/>
                        </a:rPr>
                        <a:t>86.30%</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marR="0" algn="ctr">
                        <a:spcBef>
                          <a:spcPts val="0"/>
                        </a:spcBef>
                        <a:spcAft>
                          <a:spcPts val="0"/>
                        </a:spcAft>
                      </a:pPr>
                      <a:r>
                        <a:rPr lang="en-US" sz="2500">
                          <a:effectLst/>
                        </a:rPr>
                        <a:t>89.28%</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marR="0" algn="ctr">
                        <a:spcBef>
                          <a:spcPts val="0"/>
                        </a:spcBef>
                        <a:spcAft>
                          <a:spcPts val="0"/>
                        </a:spcAft>
                      </a:pPr>
                      <a:r>
                        <a:rPr lang="en-US" sz="2500">
                          <a:effectLst/>
                        </a:rPr>
                        <a:t>90.77%</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3839372"/>
                  </a:ext>
                </a:extLst>
              </a:tr>
              <a:tr h="579782">
                <a:tc>
                  <a:txBody>
                    <a:bodyPr/>
                    <a:lstStyle/>
                    <a:p>
                      <a:pPr marL="0" marR="0" algn="ctr">
                        <a:spcBef>
                          <a:spcPts val="0"/>
                        </a:spcBef>
                        <a:spcAft>
                          <a:spcPts val="0"/>
                        </a:spcAft>
                      </a:pPr>
                      <a:r>
                        <a:rPr lang="en-US" sz="2500">
                          <a:effectLst/>
                        </a:rPr>
                        <a:t>Response Variable</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1</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1</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1</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9973125"/>
                  </a:ext>
                </a:extLst>
              </a:tr>
              <a:tr h="464113">
                <a:tc>
                  <a:txBody>
                    <a:bodyPr/>
                    <a:lstStyle/>
                    <a:p>
                      <a:pPr marL="0" marR="0" algn="ctr">
                        <a:spcBef>
                          <a:spcPts val="0"/>
                        </a:spcBef>
                        <a:spcAft>
                          <a:spcPts val="0"/>
                        </a:spcAft>
                      </a:pPr>
                      <a:r>
                        <a:rPr lang="en-US" sz="2500">
                          <a:effectLst/>
                        </a:rPr>
                        <a:t>Precision</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0.97</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0.48</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0.91</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0.69</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0.93</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0.74</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5529261"/>
                  </a:ext>
                </a:extLst>
              </a:tr>
              <a:tr h="464113">
                <a:tc>
                  <a:txBody>
                    <a:bodyPr/>
                    <a:lstStyle/>
                    <a:p>
                      <a:pPr marL="0" marR="0" algn="ctr">
                        <a:spcBef>
                          <a:spcPts val="0"/>
                        </a:spcBef>
                        <a:spcAft>
                          <a:spcPts val="0"/>
                        </a:spcAft>
                      </a:pPr>
                      <a:r>
                        <a:rPr lang="en-US" sz="2500">
                          <a:effectLst/>
                        </a:rPr>
                        <a:t>Recall</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0.87</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0.79</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0.97</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0.43</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0.97</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0.53</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851654"/>
                  </a:ext>
                </a:extLst>
              </a:tr>
              <a:tr h="464113">
                <a:tc>
                  <a:txBody>
                    <a:bodyPr/>
                    <a:lstStyle/>
                    <a:p>
                      <a:pPr marL="0" marR="0" algn="ctr">
                        <a:spcBef>
                          <a:spcPts val="0"/>
                        </a:spcBef>
                        <a:spcAft>
                          <a:spcPts val="0"/>
                        </a:spcAft>
                      </a:pPr>
                      <a:r>
                        <a:rPr lang="en-US" sz="2500">
                          <a:effectLst/>
                        </a:rPr>
                        <a:t>F1-Score</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0.92</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0.60</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0.94</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0.53</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0.95</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500">
                          <a:effectLst/>
                        </a:rPr>
                        <a:t>0.62</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a:txBody>
                  <a:tcPr marL="147040" marR="14704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6681902"/>
                  </a:ext>
                </a:extLst>
              </a:tr>
            </a:tbl>
          </a:graphicData>
        </a:graphic>
      </p:graphicFrame>
      <p:pic>
        <p:nvPicPr>
          <p:cNvPr id="3" name="Audio Recording May 19, 2023 at 11:09:47 AM">
            <a:hlinkClick r:id="" action="ppaction://media"/>
            <a:extLst>
              <a:ext uri="{FF2B5EF4-FFF2-40B4-BE49-F238E27FC236}">
                <a16:creationId xmlns:a16="http://schemas.microsoft.com/office/drawing/2014/main" id="{87A898E6-7EE8-15AA-9A31-E48FE6459D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98161" y="684612"/>
            <a:ext cx="501048" cy="501048"/>
          </a:xfrm>
          <a:prstGeom prst="rect">
            <a:avLst/>
          </a:prstGeom>
        </p:spPr>
      </p:pic>
    </p:spTree>
    <p:extLst>
      <p:ext uri="{BB962C8B-B14F-4D97-AF65-F5344CB8AC3E}">
        <p14:creationId xmlns:p14="http://schemas.microsoft.com/office/powerpoint/2010/main" val="218068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676AC-DBB1-B34F-A4B8-0A4D391C30EC}"/>
              </a:ext>
            </a:extLst>
          </p:cNvPr>
          <p:cNvSpPr>
            <a:spLocks noGrp="1"/>
          </p:cNvSpPr>
          <p:nvPr>
            <p:ph type="title"/>
          </p:nvPr>
        </p:nvSpPr>
        <p:spPr/>
        <p:txBody>
          <a:bodyPr/>
          <a:lstStyle/>
          <a:p>
            <a:pPr algn="l"/>
            <a:r>
              <a:rPr lang="en-US"/>
              <a:t>5. Conclusion</a:t>
            </a:r>
          </a:p>
        </p:txBody>
      </p:sp>
      <p:sp>
        <p:nvSpPr>
          <p:cNvPr id="3" name="Content Placeholder 2">
            <a:extLst>
              <a:ext uri="{FF2B5EF4-FFF2-40B4-BE49-F238E27FC236}">
                <a16:creationId xmlns:a16="http://schemas.microsoft.com/office/drawing/2014/main" id="{1C16FCA7-5D75-DF4B-BDB9-BF05DFB79C96}"/>
              </a:ext>
            </a:extLst>
          </p:cNvPr>
          <p:cNvSpPr>
            <a:spLocks noGrp="1"/>
          </p:cNvSpPr>
          <p:nvPr>
            <p:ph idx="1"/>
          </p:nvPr>
        </p:nvSpPr>
        <p:spPr>
          <a:xfrm>
            <a:off x="913795" y="1866900"/>
            <a:ext cx="10353762" cy="4140199"/>
          </a:xfrm>
        </p:spPr>
        <p:txBody>
          <a:bodyPr>
            <a:normAutofit fontScale="92500" lnSpcReduction="20000"/>
          </a:bodyPr>
          <a:lstStyle/>
          <a:p>
            <a:r>
              <a:rPr lang="en-US">
                <a:cs typeface="Times New Roman" panose="02020603050405020304" pitchFamily="18" charset="0"/>
              </a:rPr>
              <a:t>Conducted data analysis using Python and Tableau on employee attrition data in a healthcare organization.</a:t>
            </a:r>
          </a:p>
          <a:p>
            <a:r>
              <a:rPr lang="en-US">
                <a:cs typeface="Times New Roman" panose="02020603050405020304" pitchFamily="18" charset="0"/>
              </a:rPr>
              <a:t>Identified key factors influencing attrition and built predictive models to predict employee attrition as 'Yes' or 'No’.</a:t>
            </a:r>
          </a:p>
          <a:p>
            <a:r>
              <a:rPr lang="en-US">
                <a:cs typeface="Times New Roman" panose="02020603050405020304" pitchFamily="18" charset="0"/>
              </a:rPr>
              <a:t>Developed Gradient Boost model which achieved higher accuracy and lower false positives/negatives compared to other models (Logistic Regression and Random Forest).</a:t>
            </a:r>
          </a:p>
          <a:p>
            <a:r>
              <a:rPr lang="en-US">
                <a:cs typeface="Times New Roman" panose="02020603050405020304" pitchFamily="18" charset="0"/>
              </a:rPr>
              <a:t>Significant variables impacting attrition include age, overtime, job involvement, distance from home, work-life balance, and monthly income were identified.</a:t>
            </a:r>
          </a:p>
          <a:p>
            <a:r>
              <a:rPr lang="en-US">
                <a:cs typeface="Times New Roman" panose="02020603050405020304" pitchFamily="18" charset="0"/>
              </a:rPr>
              <a:t>Proposed focusing on employees likely to stay and prioritizing resources based on model insights for effective retention strategies.</a:t>
            </a:r>
          </a:p>
          <a:p>
            <a:r>
              <a:rPr lang="en-US">
                <a:cs typeface="Times New Roman" panose="02020603050405020304" pitchFamily="18" charset="0"/>
              </a:rPr>
              <a:t>Recommended targeted measures for employee retention, such as implementing recognition programs, addressing burnout, and promoting employee well-being.</a:t>
            </a:r>
          </a:p>
          <a:p>
            <a:endParaRPr lang="en-US" dirty="0"/>
          </a:p>
        </p:txBody>
      </p:sp>
      <p:pic>
        <p:nvPicPr>
          <p:cNvPr id="15" name="Audio 14">
            <a:hlinkClick r:id="" action="ppaction://media"/>
            <a:extLst>
              <a:ext uri="{FF2B5EF4-FFF2-40B4-BE49-F238E27FC236}">
                <a16:creationId xmlns:a16="http://schemas.microsoft.com/office/drawing/2014/main" id="{2BC7D400-6EBB-8145-B3B4-B7540708D6F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3651504" y="381254"/>
            <a:ext cx="1720596" cy="1720596"/>
          </a:xfrm>
          <a:prstGeom prst="ellipse">
            <a:avLst/>
          </a:prstGeom>
        </p:spPr>
      </p:pic>
    </p:spTree>
    <p:extLst>
      <p:ext uri="{BB962C8B-B14F-4D97-AF65-F5344CB8AC3E}">
        <p14:creationId xmlns:p14="http://schemas.microsoft.com/office/powerpoint/2010/main" val="1342041177"/>
      </p:ext>
    </p:extLst>
  </p:cSld>
  <p:clrMapOvr>
    <a:masterClrMapping/>
  </p:clrMapOvr>
  <mc:AlternateContent xmlns:mc="http://schemas.openxmlformats.org/markup-compatibility/2006">
    <mc:Choice xmlns:p14="http://schemas.microsoft.com/office/powerpoint/2010/main" Requires="p14">
      <p:transition spd="slow" p14:dur="2000" advTm="151625"/>
    </mc:Choice>
    <mc:Fallback>
      <p:transition spd="slow" advTm="151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4799-04F7-DE49-BB31-0EEDF950045D}"/>
              </a:ext>
            </a:extLst>
          </p:cNvPr>
          <p:cNvSpPr>
            <a:spLocks noGrp="1"/>
          </p:cNvSpPr>
          <p:nvPr>
            <p:ph type="title"/>
          </p:nvPr>
        </p:nvSpPr>
        <p:spPr/>
        <p:txBody>
          <a:bodyPr/>
          <a:lstStyle/>
          <a:p>
            <a:pPr algn="l"/>
            <a:r>
              <a:rPr lang="en-US"/>
              <a:t>6. References</a:t>
            </a:r>
          </a:p>
        </p:txBody>
      </p:sp>
      <p:sp>
        <p:nvSpPr>
          <p:cNvPr id="3" name="Content Placeholder 2">
            <a:extLst>
              <a:ext uri="{FF2B5EF4-FFF2-40B4-BE49-F238E27FC236}">
                <a16:creationId xmlns:a16="http://schemas.microsoft.com/office/drawing/2014/main" id="{5531BD0A-BBC0-B140-A4F1-D2611D510D05}"/>
              </a:ext>
            </a:extLst>
          </p:cNvPr>
          <p:cNvSpPr>
            <a:spLocks noGrp="1"/>
          </p:cNvSpPr>
          <p:nvPr>
            <p:ph idx="1"/>
          </p:nvPr>
        </p:nvSpPr>
        <p:spPr>
          <a:xfrm>
            <a:off x="1080049" y="1555668"/>
            <a:ext cx="10187508" cy="4880759"/>
          </a:xfrm>
        </p:spPr>
        <p:txBody>
          <a:bodyPr>
            <a:normAutofit fontScale="32500" lnSpcReduction="20000"/>
          </a:bodyPr>
          <a:lstStyle/>
          <a:p>
            <a:pPr marL="0" marR="0" indent="0" algn="just">
              <a:lnSpc>
                <a:spcPct val="270000"/>
              </a:lnSpc>
              <a:spcBef>
                <a:spcPts val="0"/>
              </a:spcBef>
              <a:spcAft>
                <a:spcPts val="0"/>
              </a:spcAft>
              <a:buNone/>
            </a:pPr>
            <a:r>
              <a:rPr lang="en-US" sz="3700">
                <a:solidFill>
                  <a:schemeClr val="tx1"/>
                </a:solidFill>
                <a:effectLst/>
                <a:ea typeface="Times New Roman" panose="02020603050405020304" pitchFamily="18" charset="0"/>
              </a:rPr>
              <a:t>[1] John, M. (February 15, 2023). </a:t>
            </a:r>
            <a:r>
              <a:rPr lang="en-US" sz="3700" i="1">
                <a:solidFill>
                  <a:schemeClr val="tx1"/>
                </a:solidFill>
                <a:effectLst/>
                <a:ea typeface="Times New Roman" panose="02020603050405020304" pitchFamily="18" charset="0"/>
              </a:rPr>
              <a:t>Employee Attrition for Healthcare</a:t>
            </a:r>
            <a:r>
              <a:rPr lang="en-US" sz="3700">
                <a:solidFill>
                  <a:schemeClr val="tx1"/>
                </a:solidFill>
                <a:effectLst/>
                <a:ea typeface="Times New Roman" panose="02020603050405020304" pitchFamily="18" charset="0"/>
              </a:rPr>
              <a:t>. Retrieved on April 14, 2023, from </a:t>
            </a:r>
            <a:r>
              <a:rPr lang="en-US" sz="3700">
                <a:solidFill>
                  <a:schemeClr val="tx1"/>
                </a:solidFill>
                <a:effectLst/>
                <a:ea typeface="Times New Roman" panose="02020603050405020304" pitchFamily="18" charset="0"/>
                <a:hlinkClick r:id="rId2">
                  <a:extLst>
                    <a:ext uri="{A12FA001-AC4F-418D-AE19-62706E023703}">
                      <ahyp:hlinkClr xmlns:ahyp="http://schemas.microsoft.com/office/drawing/2018/hyperlinkcolor" val="tx"/>
                    </a:ext>
                  </a:extLst>
                </a:hlinkClick>
              </a:rPr>
              <a:t>https://www.kaggle.com/datasets/jpmiller/employee-attrition-for-healthcare?resource=download</a:t>
            </a:r>
            <a:endParaRPr lang="en-US" sz="3700">
              <a:solidFill>
                <a:schemeClr val="tx1"/>
              </a:solidFill>
              <a:effectLst/>
              <a:ea typeface="Times New Roman" panose="02020603050405020304" pitchFamily="18" charset="0"/>
            </a:endParaRPr>
          </a:p>
          <a:p>
            <a:pPr marL="0" marR="0" indent="0" algn="just">
              <a:lnSpc>
                <a:spcPct val="270000"/>
              </a:lnSpc>
              <a:spcBef>
                <a:spcPts val="0"/>
              </a:spcBef>
              <a:spcAft>
                <a:spcPts val="0"/>
              </a:spcAft>
              <a:buNone/>
            </a:pPr>
            <a:r>
              <a:rPr lang="en-US" sz="3700">
                <a:solidFill>
                  <a:schemeClr val="tx1"/>
                </a:solidFill>
                <a:effectLst/>
                <a:ea typeface="Times New Roman" panose="02020603050405020304" pitchFamily="18" charset="0"/>
              </a:rPr>
              <a:t>[2] Pierre, S. (September 2, 2022). </a:t>
            </a:r>
            <a:r>
              <a:rPr lang="en-US" sz="3700" i="1">
                <a:solidFill>
                  <a:schemeClr val="tx1"/>
                </a:solidFill>
                <a:effectLst/>
                <a:ea typeface="Times New Roman" panose="02020603050405020304" pitchFamily="18" charset="0"/>
              </a:rPr>
              <a:t>Analyzing Employee Attrition in Healthcare Data and Predicting Outcomes. </a:t>
            </a:r>
            <a:r>
              <a:rPr lang="en-US" sz="3700">
                <a:solidFill>
                  <a:schemeClr val="tx1"/>
                </a:solidFill>
                <a:effectLst/>
                <a:ea typeface="Times New Roman" panose="02020603050405020304" pitchFamily="18" charset="0"/>
              </a:rPr>
              <a:t>Retrieved on April 14, 2023, from </a:t>
            </a:r>
            <a:r>
              <a:rPr lang="en-US" sz="3700">
                <a:solidFill>
                  <a:schemeClr val="tx1"/>
                </a:solidFill>
                <a:effectLst/>
                <a:ea typeface="Times New Roman" panose="02020603050405020304" pitchFamily="18" charset="0"/>
                <a:hlinkClick r:id="rId3">
                  <a:extLst>
                    <a:ext uri="{A12FA001-AC4F-418D-AE19-62706E023703}">
                      <ahyp:hlinkClr xmlns:ahyp="http://schemas.microsoft.com/office/drawing/2018/hyperlinkcolor" val="tx"/>
                    </a:ext>
                  </a:extLst>
                </a:hlinkClick>
              </a:rPr>
              <a:t>https://towardsdatascience.com/analyzing-employee-attrition-in-healthcare-data-and-predicting-outcomes-9afe822dcee</a:t>
            </a:r>
            <a:endParaRPr lang="en-US" sz="3700">
              <a:solidFill>
                <a:schemeClr val="tx1"/>
              </a:solidFill>
              <a:effectLst/>
              <a:ea typeface="Times New Roman" panose="02020603050405020304" pitchFamily="18" charset="0"/>
            </a:endParaRPr>
          </a:p>
          <a:p>
            <a:pPr marL="0" marR="0" indent="0" algn="just">
              <a:lnSpc>
                <a:spcPct val="270000"/>
              </a:lnSpc>
              <a:spcBef>
                <a:spcPts val="0"/>
              </a:spcBef>
              <a:spcAft>
                <a:spcPts val="0"/>
              </a:spcAft>
              <a:buNone/>
            </a:pPr>
            <a:r>
              <a:rPr lang="en-US" sz="3700">
                <a:solidFill>
                  <a:schemeClr val="tx1"/>
                </a:solidFill>
                <a:effectLst/>
                <a:ea typeface="Times New Roman" panose="02020603050405020304" pitchFamily="18" charset="0"/>
              </a:rPr>
              <a:t>[3] Singh, A. (July 6, 2020). </a:t>
            </a:r>
            <a:r>
              <a:rPr lang="en-US" sz="3700" i="1">
                <a:solidFill>
                  <a:schemeClr val="tx1"/>
                </a:solidFill>
                <a:effectLst/>
                <a:ea typeface="Times New Roman" panose="02020603050405020304" pitchFamily="18" charset="0"/>
              </a:rPr>
              <a:t>Exploratory Data Analysis — Employee Attrition Rate. </a:t>
            </a:r>
            <a:r>
              <a:rPr lang="en-US" sz="3700">
                <a:solidFill>
                  <a:schemeClr val="tx1"/>
                </a:solidFill>
                <a:effectLst/>
                <a:ea typeface="Times New Roman" panose="02020603050405020304" pitchFamily="18" charset="0"/>
              </a:rPr>
              <a:t>Retrieved on April 14, 2023, from </a:t>
            </a:r>
            <a:r>
              <a:rPr lang="en-US" sz="3700">
                <a:solidFill>
                  <a:schemeClr val="tx1"/>
                </a:solidFill>
                <a:effectLst/>
                <a:ea typeface="Times New Roman" panose="02020603050405020304" pitchFamily="18" charset="0"/>
                <a:hlinkClick r:id="rId4">
                  <a:extLst>
                    <a:ext uri="{A12FA001-AC4F-418D-AE19-62706E023703}">
                      <ahyp:hlinkClr xmlns:ahyp="http://schemas.microsoft.com/office/drawing/2018/hyperlinkcolor" val="tx"/>
                    </a:ext>
                  </a:extLst>
                </a:hlinkClick>
              </a:rPr>
              <a:t>https://medium.com/swlh/exploratory-data-analysis-employee-attrition-rate-591ce8e7518f</a:t>
            </a:r>
            <a:endParaRPr lang="en-US" sz="3700">
              <a:solidFill>
                <a:schemeClr val="tx1"/>
              </a:solidFill>
              <a:effectLst/>
              <a:ea typeface="Times New Roman" panose="02020603050405020304" pitchFamily="18" charset="0"/>
            </a:endParaRPr>
          </a:p>
          <a:p>
            <a:pPr marL="0" marR="0" indent="0" algn="just">
              <a:lnSpc>
                <a:spcPct val="270000"/>
              </a:lnSpc>
              <a:spcBef>
                <a:spcPts val="0"/>
              </a:spcBef>
              <a:spcAft>
                <a:spcPts val="0"/>
              </a:spcAft>
              <a:buNone/>
            </a:pPr>
            <a:r>
              <a:rPr lang="en-US" sz="3700">
                <a:solidFill>
                  <a:schemeClr val="tx1"/>
                </a:solidFill>
                <a:effectLst/>
                <a:ea typeface="Times New Roman" panose="02020603050405020304" pitchFamily="18" charset="0"/>
              </a:rPr>
              <a:t>[4] Killham, E. (January 25, 2022). </a:t>
            </a:r>
            <a:r>
              <a:rPr lang="en-US" sz="3700" i="1">
                <a:solidFill>
                  <a:schemeClr val="tx1"/>
                </a:solidFill>
                <a:effectLst/>
                <a:ea typeface="Times New Roman" panose="02020603050405020304" pitchFamily="18" charset="0"/>
              </a:rPr>
              <a:t>Employee Attrition Analytics: The Who, When &amp; Why of Employee Turnover. </a:t>
            </a:r>
            <a:r>
              <a:rPr lang="en-US" sz="3700">
                <a:solidFill>
                  <a:schemeClr val="tx1"/>
                </a:solidFill>
                <a:effectLst/>
                <a:ea typeface="Times New Roman" panose="02020603050405020304" pitchFamily="18" charset="0"/>
              </a:rPr>
              <a:t>Retrieved on April 14, 2023, from </a:t>
            </a:r>
            <a:r>
              <a:rPr lang="en-US" sz="3700">
                <a:solidFill>
                  <a:schemeClr val="tx1"/>
                </a:solidFill>
                <a:effectLst/>
                <a:ea typeface="Times New Roman" panose="02020603050405020304" pitchFamily="18" charset="0"/>
                <a:hlinkClick r:id="rId5">
                  <a:extLst>
                    <a:ext uri="{A12FA001-AC4F-418D-AE19-62706E023703}">
                      <ahyp:hlinkClr xmlns:ahyp="http://schemas.microsoft.com/office/drawing/2018/hyperlinkcolor" val="tx"/>
                    </a:ext>
                  </a:extLst>
                </a:hlinkClick>
              </a:rPr>
              <a:t>https://blog.perceptyx.com/employee-attrition-analytics</a:t>
            </a:r>
            <a:endParaRPr lang="en-US" sz="3700">
              <a:solidFill>
                <a:schemeClr val="tx1"/>
              </a:solidFill>
              <a:effectLst/>
              <a:ea typeface="Times New Roman" panose="02020603050405020304" pitchFamily="18" charset="0"/>
            </a:endParaRPr>
          </a:p>
          <a:p>
            <a:pPr marL="0" marR="0" indent="0" algn="just">
              <a:lnSpc>
                <a:spcPct val="270000"/>
              </a:lnSpc>
              <a:spcBef>
                <a:spcPts val="0"/>
              </a:spcBef>
              <a:spcAft>
                <a:spcPts val="0"/>
              </a:spcAft>
              <a:buNone/>
            </a:pPr>
            <a:r>
              <a:rPr lang="en-US" sz="3700">
                <a:solidFill>
                  <a:schemeClr val="tx1"/>
                </a:solidFill>
                <a:effectLst/>
                <a:ea typeface="Times New Roman" panose="02020603050405020304" pitchFamily="18" charset="0"/>
              </a:rPr>
              <a:t>[5] </a:t>
            </a:r>
            <a:r>
              <a:rPr lang="en-US" sz="3700" err="1">
                <a:solidFill>
                  <a:schemeClr val="tx1"/>
                </a:solidFill>
                <a:effectLst/>
                <a:ea typeface="Times New Roman" panose="02020603050405020304" pitchFamily="18" charset="0"/>
              </a:rPr>
              <a:t>Mahendru</a:t>
            </a:r>
            <a:r>
              <a:rPr lang="en-US" sz="3700">
                <a:solidFill>
                  <a:schemeClr val="tx1"/>
                </a:solidFill>
                <a:effectLst/>
                <a:ea typeface="Times New Roman" panose="02020603050405020304" pitchFamily="18" charset="0"/>
              </a:rPr>
              <a:t>, </a:t>
            </a:r>
            <a:r>
              <a:rPr lang="en-US" sz="3700" err="1">
                <a:solidFill>
                  <a:schemeClr val="tx1"/>
                </a:solidFill>
                <a:effectLst/>
                <a:ea typeface="Times New Roman" panose="02020603050405020304" pitchFamily="18" charset="0"/>
              </a:rPr>
              <a:t>Khyati</a:t>
            </a:r>
            <a:r>
              <a:rPr lang="en-US" sz="3700">
                <a:solidFill>
                  <a:schemeClr val="tx1"/>
                </a:solidFill>
                <a:effectLst/>
                <a:ea typeface="Times New Roman" panose="02020603050405020304" pitchFamily="18" charset="0"/>
              </a:rPr>
              <a:t> (2019, June 24). How to Deal with Imbalanced Data Using SMOTE. Medium. Retrieved from: https://</a:t>
            </a:r>
            <a:r>
              <a:rPr lang="en-US" sz="3700" err="1">
                <a:solidFill>
                  <a:schemeClr val="tx1"/>
                </a:solidFill>
                <a:effectLst/>
                <a:ea typeface="Times New Roman" panose="02020603050405020304" pitchFamily="18" charset="0"/>
              </a:rPr>
              <a:t>medium.com</a:t>
            </a:r>
            <a:r>
              <a:rPr lang="en-US" sz="3700">
                <a:solidFill>
                  <a:schemeClr val="tx1"/>
                </a:solidFill>
                <a:effectLst/>
                <a:ea typeface="Times New Roman" panose="02020603050405020304" pitchFamily="18" charset="0"/>
              </a:rPr>
              <a:t>/analytics-</a:t>
            </a:r>
            <a:r>
              <a:rPr lang="en-US" sz="3700" err="1">
                <a:solidFill>
                  <a:schemeClr val="tx1"/>
                </a:solidFill>
                <a:effectLst/>
                <a:ea typeface="Times New Roman" panose="02020603050405020304" pitchFamily="18" charset="0"/>
              </a:rPr>
              <a:t>vidhya</a:t>
            </a:r>
            <a:r>
              <a:rPr lang="en-US" sz="3700">
                <a:solidFill>
                  <a:schemeClr val="tx1"/>
                </a:solidFill>
                <a:effectLst/>
                <a:ea typeface="Times New Roman" panose="02020603050405020304" pitchFamily="18" charset="0"/>
              </a:rPr>
              <a:t>/balance-your-data-using-smote-98e4d79fcddb </a:t>
            </a:r>
          </a:p>
          <a:p>
            <a:pPr marL="0" marR="0" algn="just">
              <a:lnSpc>
                <a:spcPct val="220000"/>
              </a:lnSpc>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02778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5E8F-93AA-E544-89FD-954DF57D70B1}"/>
              </a:ext>
            </a:extLst>
          </p:cNvPr>
          <p:cNvSpPr>
            <a:spLocks noGrp="1"/>
          </p:cNvSpPr>
          <p:nvPr>
            <p:ph type="title"/>
          </p:nvPr>
        </p:nvSpPr>
        <p:spPr>
          <a:xfrm>
            <a:off x="913795" y="651105"/>
            <a:ext cx="9701196" cy="1257300"/>
          </a:xfrm>
        </p:spPr>
        <p:txBody>
          <a:bodyPr/>
          <a:lstStyle/>
          <a:p>
            <a:r>
              <a:rPr lang="en-US"/>
              <a:t>Table of Content</a:t>
            </a:r>
          </a:p>
        </p:txBody>
      </p:sp>
      <p:sp>
        <p:nvSpPr>
          <p:cNvPr id="3" name="Content Placeholder 2">
            <a:extLst>
              <a:ext uri="{FF2B5EF4-FFF2-40B4-BE49-F238E27FC236}">
                <a16:creationId xmlns:a16="http://schemas.microsoft.com/office/drawing/2014/main" id="{0222DF84-3E6E-8945-9DDE-82FA507CF43B}"/>
              </a:ext>
            </a:extLst>
          </p:cNvPr>
          <p:cNvSpPr>
            <a:spLocks noGrp="1"/>
          </p:cNvSpPr>
          <p:nvPr>
            <p:ph idx="1"/>
          </p:nvPr>
        </p:nvSpPr>
        <p:spPr>
          <a:xfrm>
            <a:off x="913795" y="2205566"/>
            <a:ext cx="10353762" cy="3924299"/>
          </a:xfrm>
        </p:spPr>
        <p:txBody>
          <a:bodyPr>
            <a:noAutofit/>
          </a:bodyPr>
          <a:lstStyle/>
          <a:p>
            <a:pPr marL="551250" indent="-514350">
              <a:lnSpc>
                <a:spcPct val="100000"/>
              </a:lnSpc>
              <a:buFont typeface="+mj-lt"/>
              <a:buAutoNum type="arabicPeriod"/>
            </a:pPr>
            <a:r>
              <a:rPr lang="en-US" sz="3000"/>
              <a:t>Introduction</a:t>
            </a:r>
          </a:p>
          <a:p>
            <a:pPr marL="551250" indent="-514350">
              <a:lnSpc>
                <a:spcPct val="100000"/>
              </a:lnSpc>
              <a:buFont typeface="+mj-lt"/>
              <a:buAutoNum type="arabicPeriod"/>
            </a:pPr>
            <a:r>
              <a:rPr lang="en-US" sz="3000"/>
              <a:t>Data Cleaning and Methodology</a:t>
            </a:r>
          </a:p>
          <a:p>
            <a:pPr marL="551250" indent="-514350">
              <a:lnSpc>
                <a:spcPct val="100000"/>
              </a:lnSpc>
              <a:buFont typeface="+mj-lt"/>
              <a:buAutoNum type="arabicPeriod"/>
            </a:pPr>
            <a:r>
              <a:rPr lang="en-US" sz="3000"/>
              <a:t>Exploratory Data Analysis</a:t>
            </a:r>
          </a:p>
          <a:p>
            <a:pPr marL="551250" indent="-514350">
              <a:lnSpc>
                <a:spcPct val="100000"/>
              </a:lnSpc>
              <a:buFont typeface="+mj-lt"/>
              <a:buAutoNum type="arabicPeriod"/>
            </a:pPr>
            <a:r>
              <a:rPr lang="en-US" sz="3000"/>
              <a:t>Data Modeling</a:t>
            </a:r>
          </a:p>
          <a:p>
            <a:pPr marL="551250" indent="-514350">
              <a:lnSpc>
                <a:spcPct val="100000"/>
              </a:lnSpc>
              <a:buFont typeface="+mj-lt"/>
              <a:buAutoNum type="arabicPeriod"/>
            </a:pPr>
            <a:r>
              <a:rPr lang="en-US" sz="3000"/>
              <a:t>Conclusion</a:t>
            </a:r>
          </a:p>
          <a:p>
            <a:pPr marL="551250" indent="-514350">
              <a:lnSpc>
                <a:spcPct val="100000"/>
              </a:lnSpc>
              <a:buFont typeface="+mj-lt"/>
              <a:buAutoNum type="arabicPeriod"/>
            </a:pPr>
            <a:r>
              <a:rPr lang="en-US" sz="3000"/>
              <a:t>References</a:t>
            </a:r>
          </a:p>
          <a:p>
            <a:pPr>
              <a:lnSpc>
                <a:spcPct val="100000"/>
              </a:lnSpc>
            </a:pPr>
            <a:endParaRPr lang="en-US" sz="3000"/>
          </a:p>
        </p:txBody>
      </p:sp>
      <p:pic>
        <p:nvPicPr>
          <p:cNvPr id="5" name="Audio Recording May 19, 2023 at 2:28:41 PM" descr="Audio Recording May 19, 2023 at 2:28:41 PM">
            <a:hlinkClick r:id="" action="ppaction://media"/>
            <a:extLst>
              <a:ext uri="{FF2B5EF4-FFF2-40B4-BE49-F238E27FC236}">
                <a16:creationId xmlns:a16="http://schemas.microsoft.com/office/drawing/2014/main" id="{7F7A8F1A-931C-0346-9533-47ABE1159D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96695" y="1013607"/>
            <a:ext cx="532296" cy="532296"/>
          </a:xfrm>
          <a:prstGeom prst="rect">
            <a:avLst/>
          </a:prstGeom>
        </p:spPr>
      </p:pic>
    </p:spTree>
    <p:extLst>
      <p:ext uri="{BB962C8B-B14F-4D97-AF65-F5344CB8AC3E}">
        <p14:creationId xmlns:p14="http://schemas.microsoft.com/office/powerpoint/2010/main" val="177019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312FCC-A9E7-F44E-BCE1-29D154A2CAF8}"/>
              </a:ext>
            </a:extLst>
          </p:cNvPr>
          <p:cNvSpPr>
            <a:spLocks noGrp="1"/>
          </p:cNvSpPr>
          <p:nvPr>
            <p:ph type="title"/>
          </p:nvPr>
        </p:nvSpPr>
        <p:spPr>
          <a:xfrm>
            <a:off x="913795" y="609600"/>
            <a:ext cx="10353762" cy="1164772"/>
          </a:xfrm>
        </p:spPr>
        <p:txBody>
          <a:bodyPr>
            <a:normAutofit/>
          </a:bodyPr>
          <a:lstStyle/>
          <a:p>
            <a:pPr algn="l"/>
            <a:r>
              <a:rPr lang="en-US"/>
              <a:t>1. Introduction </a:t>
            </a:r>
          </a:p>
        </p:txBody>
      </p:sp>
      <p:pic>
        <p:nvPicPr>
          <p:cNvPr id="13"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05F58957-3EB8-2A44-ADC2-FF15137DD05D}"/>
              </a:ext>
            </a:extLst>
          </p:cNvPr>
          <p:cNvSpPr>
            <a:spLocks noGrp="1"/>
          </p:cNvSpPr>
          <p:nvPr>
            <p:ph idx="1"/>
          </p:nvPr>
        </p:nvSpPr>
        <p:spPr>
          <a:xfrm>
            <a:off x="1032933" y="2162431"/>
            <a:ext cx="9912891" cy="3628769"/>
          </a:xfrm>
        </p:spPr>
        <p:txBody>
          <a:bodyPr>
            <a:normAutofit fontScale="70000" lnSpcReduction="20000"/>
          </a:bodyPr>
          <a:lstStyle/>
          <a:p>
            <a:r>
              <a:rPr lang="en-US" sz="2600" b="0" i="0" dirty="0">
                <a:solidFill>
                  <a:srgbClr val="D1D5DB"/>
                </a:solidFill>
                <a:effectLst/>
              </a:rPr>
              <a:t>Employee attrition in the healthcare industry has significant implications for patient care, staff morale, and organizational performance, highlighting the importance of understanding and effectively addressing the factors contributing to employee turnover. </a:t>
            </a:r>
          </a:p>
          <a:p>
            <a:r>
              <a:rPr lang="en-US" sz="2600" b="0" i="0" dirty="0">
                <a:solidFill>
                  <a:srgbClr val="D1D5DB"/>
                </a:solidFill>
                <a:effectLst/>
              </a:rPr>
              <a:t>The COVID-19 pandemic has intensified workloads and emotional demands for healthcare workers.</a:t>
            </a:r>
          </a:p>
          <a:p>
            <a:r>
              <a:rPr lang="en-US" sz="2600" b="0" i="0" dirty="0">
                <a:solidFill>
                  <a:srgbClr val="D1D5DB"/>
                </a:solidFill>
                <a:effectLst/>
              </a:rPr>
              <a:t>Healthcare workers, particularly in high-stress roles, face challenges such as long hours, heavy workloads, and intense emotional demands. </a:t>
            </a:r>
          </a:p>
          <a:p>
            <a:r>
              <a:rPr lang="en-US" sz="2600" b="0" i="0" dirty="0">
                <a:solidFill>
                  <a:srgbClr val="D1D5DB"/>
                </a:solidFill>
                <a:effectLst/>
              </a:rPr>
              <a:t>Our project aims to analyze a healthcare industry dataset and predict attrition using machine learning.</a:t>
            </a:r>
            <a:endParaRPr lang="en-US" sz="2600" dirty="0">
              <a:effectLst/>
              <a:ea typeface="Times New Roman" panose="02020603050405020304" pitchFamily="18" charset="0"/>
            </a:endParaRPr>
          </a:p>
          <a:p>
            <a:r>
              <a:rPr lang="en-US" sz="2600" dirty="0">
                <a:effectLst/>
                <a:ea typeface="Times New Roman" panose="02020603050405020304" pitchFamily="18" charset="0"/>
              </a:rPr>
              <a:t>Hypothesis: Determine if factors such as an employee’s age, gender, education, work experience, tenure, salary, and promotion history can influence or help us determine the attrition of an employee. </a:t>
            </a:r>
          </a:p>
          <a:p>
            <a:endParaRPr lang="en-US" dirty="0">
              <a:effectLst/>
            </a:endParaRPr>
          </a:p>
        </p:txBody>
      </p:sp>
      <p:pic>
        <p:nvPicPr>
          <p:cNvPr id="4" name="Audio Recording May 19, 2023 at 2:31:44 PM" descr="Audio Recording May 19, 2023 at 2:31:44 PM">
            <a:hlinkClick r:id="" action="ppaction://media"/>
            <a:extLst>
              <a:ext uri="{FF2B5EF4-FFF2-40B4-BE49-F238E27FC236}">
                <a16:creationId xmlns:a16="http://schemas.microsoft.com/office/drawing/2014/main" id="{AC36579A-F3A9-284B-BB89-1743D5F7A9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92164" y="905852"/>
            <a:ext cx="591932" cy="591932"/>
          </a:xfrm>
          <a:prstGeom prst="rect">
            <a:avLst/>
          </a:prstGeom>
        </p:spPr>
      </p:pic>
    </p:spTree>
    <p:extLst>
      <p:ext uri="{BB962C8B-B14F-4D97-AF65-F5344CB8AC3E}">
        <p14:creationId xmlns:p14="http://schemas.microsoft.com/office/powerpoint/2010/main" val="358611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7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68D04-1BC5-654C-ABEE-360EE35CFA10}"/>
              </a:ext>
            </a:extLst>
          </p:cNvPr>
          <p:cNvSpPr>
            <a:spLocks noGrp="1"/>
          </p:cNvSpPr>
          <p:nvPr>
            <p:ph type="title"/>
          </p:nvPr>
        </p:nvSpPr>
        <p:spPr>
          <a:xfrm>
            <a:off x="913795" y="609600"/>
            <a:ext cx="10353762" cy="1257300"/>
          </a:xfrm>
        </p:spPr>
        <p:txBody>
          <a:bodyPr>
            <a:normAutofit/>
          </a:bodyPr>
          <a:lstStyle/>
          <a:p>
            <a:pPr algn="l"/>
            <a:r>
              <a:rPr lang="en-US"/>
              <a:t>2. Data Cleaning and Methodology</a:t>
            </a:r>
          </a:p>
        </p:txBody>
      </p:sp>
      <p:sp>
        <p:nvSpPr>
          <p:cNvPr id="8" name="Content Placeholder 2">
            <a:extLst>
              <a:ext uri="{FF2B5EF4-FFF2-40B4-BE49-F238E27FC236}">
                <a16:creationId xmlns:a16="http://schemas.microsoft.com/office/drawing/2014/main" id="{4E98F68F-E8A3-6F4D-8097-3E9F7CBE8E54}"/>
              </a:ext>
            </a:extLst>
          </p:cNvPr>
          <p:cNvSpPr>
            <a:spLocks noGrp="1"/>
          </p:cNvSpPr>
          <p:nvPr>
            <p:ph idx="1"/>
          </p:nvPr>
        </p:nvSpPr>
        <p:spPr>
          <a:xfrm>
            <a:off x="913795" y="2132822"/>
            <a:ext cx="7773006" cy="3658378"/>
          </a:xfrm>
        </p:spPr>
        <p:txBody>
          <a:bodyPr anchor="ctr">
            <a:normAutofit lnSpcReduction="10000"/>
          </a:bodyPr>
          <a:lstStyle/>
          <a:p>
            <a:r>
              <a:rPr lang="en-US" sz="2400" dirty="0">
                <a:effectLst/>
                <a:ea typeface="Times New Roman" panose="02020603050405020304" pitchFamily="18" charset="0"/>
              </a:rPr>
              <a:t>The dataset consists of 1677 rows of attributes, divided into 35 different columns such as ID, Age, Department, Education Level, Hourly Rate, Job Level/Satisfaction, and more. </a:t>
            </a:r>
          </a:p>
          <a:p>
            <a:r>
              <a:rPr lang="en-US" sz="2400" dirty="0">
                <a:effectLst/>
                <a:ea typeface="Times New Roman" panose="02020603050405020304" pitchFamily="18" charset="0"/>
              </a:rPr>
              <a:t>Data was cleaned of Missing Values, Duplication, Outliers</a:t>
            </a:r>
          </a:p>
          <a:p>
            <a:r>
              <a:rPr lang="en-US" sz="2400" dirty="0">
                <a:effectLst/>
                <a:ea typeface="Times New Roman" panose="02020603050405020304" pitchFamily="18" charset="0"/>
              </a:rPr>
              <a:t>Predictor/Outcome variable for classification: ‘Attrition’ </a:t>
            </a:r>
          </a:p>
          <a:p>
            <a:r>
              <a:rPr lang="en-US" sz="2400" dirty="0">
                <a:effectLst/>
                <a:ea typeface="Times New Roman" panose="02020603050405020304" pitchFamily="18" charset="0"/>
              </a:rPr>
              <a:t>Methodology: Quantitative Research Methods with EDA and Data Modeling.</a:t>
            </a:r>
          </a:p>
          <a:p>
            <a:pPr marL="36900" indent="0">
              <a:buNone/>
            </a:pPr>
            <a:endParaRPr lang="en-US" sz="2400" dirty="0"/>
          </a:p>
        </p:txBody>
      </p:sp>
      <p:pic>
        <p:nvPicPr>
          <p:cNvPr id="7" name="Graphic 6" descr="Database">
            <a:extLst>
              <a:ext uri="{FF2B5EF4-FFF2-40B4-BE49-F238E27FC236}">
                <a16:creationId xmlns:a16="http://schemas.microsoft.com/office/drawing/2014/main" id="{4DF02990-7BD6-4AF0-CB77-05A8647014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7089" y="2132822"/>
            <a:ext cx="3258006" cy="3258006"/>
          </a:xfrm>
          <a:prstGeom prst="rect">
            <a:avLst/>
          </a:prstGeom>
        </p:spPr>
      </p:pic>
      <p:pic>
        <p:nvPicPr>
          <p:cNvPr id="4" name="Audio Recording May 19, 2023 at 2:38:00 PM" descr="Audio Recording May 19, 2023 at 2:38:00 PM">
            <a:hlinkClick r:id="" action="ppaction://media"/>
            <a:extLst>
              <a:ext uri="{FF2B5EF4-FFF2-40B4-BE49-F238E27FC236}">
                <a16:creationId xmlns:a16="http://schemas.microsoft.com/office/drawing/2014/main" id="{DC0F59E7-1B42-CF45-91D4-C7C6BEA3955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96633" y="949565"/>
            <a:ext cx="527439" cy="527439"/>
          </a:xfrm>
          <a:prstGeom prst="rect">
            <a:avLst/>
          </a:prstGeom>
        </p:spPr>
      </p:pic>
    </p:spTree>
    <p:extLst>
      <p:ext uri="{BB962C8B-B14F-4D97-AF65-F5344CB8AC3E}">
        <p14:creationId xmlns:p14="http://schemas.microsoft.com/office/powerpoint/2010/main" val="22229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number, line&#10;&#10;Description automatically generated">
            <a:extLst>
              <a:ext uri="{FF2B5EF4-FFF2-40B4-BE49-F238E27FC236}">
                <a16:creationId xmlns:a16="http://schemas.microsoft.com/office/drawing/2014/main" id="{253C0A03-F3D6-724B-92F9-F8D90143F2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3871" y="1068651"/>
            <a:ext cx="6137607" cy="4909922"/>
          </a:xfrm>
          <a:prstGeom prst="rect">
            <a:avLst/>
          </a:prstGeom>
        </p:spPr>
      </p:pic>
      <p:pic>
        <p:nvPicPr>
          <p:cNvPr id="6" name="Picture 5" descr="Chart, pie chart&#10;&#10;Description automatically generated">
            <a:extLst>
              <a:ext uri="{FF2B5EF4-FFF2-40B4-BE49-F238E27FC236}">
                <a16:creationId xmlns:a16="http://schemas.microsoft.com/office/drawing/2014/main" id="{3B62FF40-E6D7-9C44-B434-073C9624448C}"/>
              </a:ext>
            </a:extLst>
          </p:cNvPr>
          <p:cNvPicPr>
            <a:picLocks noChangeAspect="1"/>
          </p:cNvPicPr>
          <p:nvPr/>
        </p:nvPicPr>
        <p:blipFill rotWithShape="1">
          <a:blip r:embed="rId6">
            <a:extLst>
              <a:ext uri="{28A0092B-C50C-407E-A947-70E740481C1C}">
                <a14:useLocalDpi xmlns:a14="http://schemas.microsoft.com/office/drawing/2010/main" val="0"/>
              </a:ext>
            </a:extLst>
          </a:blip>
          <a:srcRect b="10135"/>
          <a:stretch/>
        </p:blipFill>
        <p:spPr bwMode="auto">
          <a:xfrm>
            <a:off x="978747" y="1077620"/>
            <a:ext cx="2835688" cy="2217672"/>
          </a:xfrm>
          <a:prstGeom prst="rect">
            <a:avLst/>
          </a:prstGeom>
          <a:noFill/>
          <a:ln>
            <a:noFill/>
          </a:ln>
          <a:extLst>
            <a:ext uri="{53640926-AAD7-44D8-BBD7-CCE9431645EC}">
              <a14:shadowObscured xmlns:a14="http://schemas.microsoft.com/office/drawing/2010/main"/>
            </a:ext>
          </a:extLst>
        </p:spPr>
      </p:pic>
      <p:sp>
        <p:nvSpPr>
          <p:cNvPr id="8" name="Title 1">
            <a:extLst>
              <a:ext uri="{FF2B5EF4-FFF2-40B4-BE49-F238E27FC236}">
                <a16:creationId xmlns:a16="http://schemas.microsoft.com/office/drawing/2014/main" id="{8BFC7D42-4C5B-4747-8FBA-3D5D45CFADB9}"/>
              </a:ext>
            </a:extLst>
          </p:cNvPr>
          <p:cNvSpPr>
            <a:spLocks noGrp="1"/>
          </p:cNvSpPr>
          <p:nvPr>
            <p:ph type="title"/>
          </p:nvPr>
        </p:nvSpPr>
        <p:spPr>
          <a:xfrm>
            <a:off x="947554" y="331782"/>
            <a:ext cx="7840846" cy="508213"/>
          </a:xfrm>
        </p:spPr>
        <p:txBody>
          <a:bodyPr>
            <a:normAutofit fontScale="90000"/>
          </a:bodyPr>
          <a:lstStyle/>
          <a:p>
            <a:pPr algn="l"/>
            <a:r>
              <a:rPr lang="en-US"/>
              <a:t>3. Exploratory Data Analysis</a:t>
            </a:r>
          </a:p>
        </p:txBody>
      </p:sp>
      <p:pic>
        <p:nvPicPr>
          <p:cNvPr id="7" name="Picture 6" descr="Chart, funnel chart&#10;&#10;Description automatically generated">
            <a:extLst>
              <a:ext uri="{FF2B5EF4-FFF2-40B4-BE49-F238E27FC236}">
                <a16:creationId xmlns:a16="http://schemas.microsoft.com/office/drawing/2014/main" id="{C97A6A1B-0624-8B47-A23A-F892382B7A4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8747" y="3429000"/>
            <a:ext cx="4107405" cy="2549573"/>
          </a:xfrm>
          <a:prstGeom prst="rect">
            <a:avLst/>
          </a:prstGeom>
          <a:noFill/>
          <a:ln>
            <a:noFill/>
          </a:ln>
        </p:spPr>
      </p:pic>
      <p:pic>
        <p:nvPicPr>
          <p:cNvPr id="2" name="Audio Recording May 19, 2023 at 3:59:42 PM" descr="Audio Recording May 19, 2023 at 3:59:42 PM">
            <a:hlinkClick r:id="" action="ppaction://media"/>
            <a:extLst>
              <a:ext uri="{FF2B5EF4-FFF2-40B4-BE49-F238E27FC236}">
                <a16:creationId xmlns:a16="http://schemas.microsoft.com/office/drawing/2014/main" id="{3BC6EC16-0CAF-3F4E-A6A1-DDAA3E4CE55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786880" y="331781"/>
            <a:ext cx="508213" cy="508213"/>
          </a:xfrm>
          <a:prstGeom prst="rect">
            <a:avLst/>
          </a:prstGeom>
        </p:spPr>
      </p:pic>
    </p:spTree>
    <p:extLst>
      <p:ext uri="{BB962C8B-B14F-4D97-AF65-F5344CB8AC3E}">
        <p14:creationId xmlns:p14="http://schemas.microsoft.com/office/powerpoint/2010/main" val="313443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E7F30ACA-D6D2-594E-87C6-E9F46EA23D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413" y="327759"/>
            <a:ext cx="4718559" cy="2693696"/>
          </a:xfrm>
          <a:prstGeom prst="rect">
            <a:avLst/>
          </a:prstGeom>
        </p:spPr>
      </p:pic>
      <p:pic>
        <p:nvPicPr>
          <p:cNvPr id="7" name="Picture 6" descr="Chart, bar chart&#10;&#10;Description automatically generated">
            <a:extLst>
              <a:ext uri="{FF2B5EF4-FFF2-40B4-BE49-F238E27FC236}">
                <a16:creationId xmlns:a16="http://schemas.microsoft.com/office/drawing/2014/main" id="{87665EAD-5AD8-9F4B-9CD0-B0C3A4E79F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3026" y="327759"/>
            <a:ext cx="6244783" cy="6308974"/>
          </a:xfrm>
          <a:prstGeom prst="rect">
            <a:avLst/>
          </a:prstGeom>
        </p:spPr>
      </p:pic>
      <p:pic>
        <p:nvPicPr>
          <p:cNvPr id="5" name="Picture 4" descr="Chart, bar chart&#10;&#10;Description automatically generated">
            <a:extLst>
              <a:ext uri="{FF2B5EF4-FFF2-40B4-BE49-F238E27FC236}">
                <a16:creationId xmlns:a16="http://schemas.microsoft.com/office/drawing/2014/main" id="{EE8295D1-54DC-FD45-8E13-50D4D16D51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412" y="3196723"/>
            <a:ext cx="4718559" cy="3440010"/>
          </a:xfrm>
          <a:prstGeom prst="rect">
            <a:avLst/>
          </a:prstGeom>
        </p:spPr>
      </p:pic>
      <p:pic>
        <p:nvPicPr>
          <p:cNvPr id="2" name="Audio Recording May 19, 2023 at 4:17:11 PM" descr="Audio Recording May 19, 2023 at 4:17:11 PM">
            <a:hlinkClick r:id="" action="ppaction://media"/>
            <a:extLst>
              <a:ext uri="{FF2B5EF4-FFF2-40B4-BE49-F238E27FC236}">
                <a16:creationId xmlns:a16="http://schemas.microsoft.com/office/drawing/2014/main" id="{ECF7A8FE-2267-5B4F-8D10-D30FFC2BAD4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7278" y="327759"/>
            <a:ext cx="404607" cy="404607"/>
          </a:xfrm>
          <a:prstGeom prst="rect">
            <a:avLst/>
          </a:prstGeom>
        </p:spPr>
      </p:pic>
    </p:spTree>
    <p:extLst>
      <p:ext uri="{BB962C8B-B14F-4D97-AF65-F5344CB8AC3E}">
        <p14:creationId xmlns:p14="http://schemas.microsoft.com/office/powerpoint/2010/main" val="32185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 line, electric blue, pixel&#10;&#10;Description automatically generated">
            <a:extLst>
              <a:ext uri="{FF2B5EF4-FFF2-40B4-BE49-F238E27FC236}">
                <a16:creationId xmlns:a16="http://schemas.microsoft.com/office/drawing/2014/main" id="{C5F9F6D1-FA12-3F49-B02C-644C68E3EB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1442" y="984996"/>
            <a:ext cx="9209116" cy="5627793"/>
          </a:xfrm>
          <a:prstGeom prst="rect">
            <a:avLst/>
          </a:prstGeom>
        </p:spPr>
      </p:pic>
      <p:sp>
        <p:nvSpPr>
          <p:cNvPr id="2" name="Title 1">
            <a:extLst>
              <a:ext uri="{FF2B5EF4-FFF2-40B4-BE49-F238E27FC236}">
                <a16:creationId xmlns:a16="http://schemas.microsoft.com/office/drawing/2014/main" id="{DC603DBB-38DF-2AFB-3BFD-7F457BCB345C}"/>
              </a:ext>
            </a:extLst>
          </p:cNvPr>
          <p:cNvSpPr>
            <a:spLocks noGrp="1"/>
          </p:cNvSpPr>
          <p:nvPr>
            <p:ph type="title"/>
          </p:nvPr>
        </p:nvSpPr>
        <p:spPr>
          <a:xfrm>
            <a:off x="2561587" y="1"/>
            <a:ext cx="6224325" cy="1104900"/>
          </a:xfrm>
        </p:spPr>
        <p:txBody>
          <a:bodyPr vert="horz" lIns="91440" tIns="45720" rIns="91440" bIns="45720" rtlCol="0">
            <a:noAutofit/>
          </a:bodyPr>
          <a:lstStyle/>
          <a:p>
            <a:r>
              <a:rPr lang="en-US" sz="3200"/>
              <a:t>Heatmap of Correlation</a:t>
            </a:r>
          </a:p>
        </p:txBody>
      </p:sp>
      <p:pic>
        <p:nvPicPr>
          <p:cNvPr id="6" name="Audio Recording May 19, 2023 at 4:21:27 PM" descr="Audio Recording May 19, 2023 at 4:21:27 PM">
            <a:hlinkClick r:id="" action="ppaction://media"/>
            <a:extLst>
              <a:ext uri="{FF2B5EF4-FFF2-40B4-BE49-F238E27FC236}">
                <a16:creationId xmlns:a16="http://schemas.microsoft.com/office/drawing/2014/main" id="{323C8C5D-5684-A948-8C7E-34B7E81BFA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48424" y="245211"/>
            <a:ext cx="546982" cy="546982"/>
          </a:xfrm>
          <a:prstGeom prst="rect">
            <a:avLst/>
          </a:prstGeom>
        </p:spPr>
      </p:pic>
    </p:spTree>
    <p:extLst>
      <p:ext uri="{BB962C8B-B14F-4D97-AF65-F5344CB8AC3E}">
        <p14:creationId xmlns:p14="http://schemas.microsoft.com/office/powerpoint/2010/main" val="2211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F85DB-043D-1B43-AE47-58261B013D20}"/>
              </a:ext>
            </a:extLst>
          </p:cNvPr>
          <p:cNvSpPr>
            <a:spLocks noGrp="1"/>
          </p:cNvSpPr>
          <p:nvPr>
            <p:ph type="title"/>
          </p:nvPr>
        </p:nvSpPr>
        <p:spPr>
          <a:xfrm>
            <a:off x="1008889" y="1097280"/>
            <a:ext cx="6043875" cy="4626864"/>
          </a:xfrm>
        </p:spPr>
        <p:txBody>
          <a:bodyPr vert="horz" lIns="91440" tIns="45720" rIns="91440" bIns="45720" rtlCol="0" anchor="ctr">
            <a:normAutofit/>
          </a:bodyPr>
          <a:lstStyle/>
          <a:p>
            <a:pPr algn="r"/>
            <a:r>
              <a:rPr lang="en-US" sz="5400">
                <a:solidFill>
                  <a:schemeClr val="tx1"/>
                </a:solidFill>
              </a:rPr>
              <a:t>4. Data Analysis</a:t>
            </a:r>
          </a:p>
        </p:txBody>
      </p:sp>
      <p:cxnSp>
        <p:nvCxnSpPr>
          <p:cNvPr id="11" name="Straight Connector 10">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Audio Recording May 19, 2023 at 4:21:59 PM" descr="Audio Recording May 19, 2023 at 4:21:59 PM">
            <a:hlinkClick r:id="" action="ppaction://media"/>
            <a:extLst>
              <a:ext uri="{FF2B5EF4-FFF2-40B4-BE49-F238E27FC236}">
                <a16:creationId xmlns:a16="http://schemas.microsoft.com/office/drawing/2014/main" id="{BA9E2CE0-EDF3-3645-BEF8-14BD44950E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3210" y="3089934"/>
            <a:ext cx="678131" cy="678131"/>
          </a:xfrm>
          <a:prstGeom prst="rect">
            <a:avLst/>
          </a:prstGeom>
        </p:spPr>
      </p:pic>
    </p:spTree>
    <p:extLst>
      <p:ext uri="{BB962C8B-B14F-4D97-AF65-F5344CB8AC3E}">
        <p14:creationId xmlns:p14="http://schemas.microsoft.com/office/powerpoint/2010/main" val="170017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17">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92DE4A-24A8-344E-82E0-ADA9CCA68091}"/>
              </a:ext>
            </a:extLst>
          </p:cNvPr>
          <p:cNvSpPr>
            <a:spLocks noGrp="1"/>
          </p:cNvSpPr>
          <p:nvPr>
            <p:ph type="title"/>
          </p:nvPr>
        </p:nvSpPr>
        <p:spPr>
          <a:xfrm>
            <a:off x="913795" y="2743697"/>
            <a:ext cx="3358085" cy="1370605"/>
          </a:xfrm>
        </p:spPr>
        <p:txBody>
          <a:bodyPr vert="horz" lIns="91440" tIns="45720" rIns="91440" bIns="45720" rtlCol="0">
            <a:noAutofit/>
          </a:bodyPr>
          <a:lstStyle/>
          <a:p>
            <a:pPr algn="l"/>
            <a:r>
              <a:rPr lang="en-US" sz="4000" dirty="0"/>
              <a:t>4.1 Logistic Regression</a:t>
            </a:r>
          </a:p>
        </p:txBody>
      </p:sp>
      <p:pic>
        <p:nvPicPr>
          <p:cNvPr id="7" name="Picture 6" descr="A screenshot of a computer&#10;&#10;Description automatically generated with medium confidence">
            <a:extLst>
              <a:ext uri="{FF2B5EF4-FFF2-40B4-BE49-F238E27FC236}">
                <a16:creationId xmlns:a16="http://schemas.microsoft.com/office/drawing/2014/main" id="{99E0DEDE-DB4E-EE4E-8065-ED958C728DA2}"/>
              </a:ext>
            </a:extLst>
          </p:cNvPr>
          <p:cNvPicPr>
            <a:picLocks noChangeAspect="1"/>
          </p:cNvPicPr>
          <p:nvPr/>
        </p:nvPicPr>
        <p:blipFill>
          <a:blip r:embed="rId5"/>
          <a:stretch>
            <a:fillRect/>
          </a:stretch>
        </p:blipFill>
        <p:spPr>
          <a:xfrm>
            <a:off x="4762479" y="293203"/>
            <a:ext cx="6515726" cy="6271592"/>
          </a:xfrm>
          <a:prstGeom prst="rect">
            <a:avLst/>
          </a:prstGeom>
        </p:spPr>
      </p:pic>
      <p:pic>
        <p:nvPicPr>
          <p:cNvPr id="3" name="Picture 2">
            <a:hlinkClick r:id="" action="ppaction://media"/>
            <a:extLst>
              <a:ext uri="{FF2B5EF4-FFF2-40B4-BE49-F238E27FC236}">
                <a16:creationId xmlns:a16="http://schemas.microsoft.com/office/drawing/2014/main" id="{6B4F3AAC-9FDA-CBDF-4C5C-BB2C22F849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05474" y="4114302"/>
            <a:ext cx="487363" cy="487363"/>
          </a:xfrm>
          <a:prstGeom prst="rect">
            <a:avLst/>
          </a:prstGeom>
        </p:spPr>
      </p:pic>
    </p:spTree>
    <p:extLst>
      <p:ext uri="{BB962C8B-B14F-4D97-AF65-F5344CB8AC3E}">
        <p14:creationId xmlns:p14="http://schemas.microsoft.com/office/powerpoint/2010/main" val="2800434338"/>
      </p:ext>
    </p:extLst>
  </p:cSld>
  <p:clrMapOvr>
    <a:masterClrMapping/>
  </p:clrMapOvr>
  <mc:AlternateContent xmlns:mc="http://schemas.openxmlformats.org/markup-compatibility/2006" xmlns:p14="http://schemas.microsoft.com/office/powerpoint/2010/main">
    <mc:Choice Requires="p14">
      <p:transition spd="slow" p14:dur="2000" advTm="106026"/>
    </mc:Choice>
    <mc:Fallback xmlns="">
      <p:transition spd="slow" advTm="106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0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_2SEEDS">
      <a:dk1>
        <a:srgbClr val="000000"/>
      </a:dk1>
      <a:lt1>
        <a:srgbClr val="FFFFFF"/>
      </a:lt1>
      <a:dk2>
        <a:srgbClr val="393620"/>
      </a:dk2>
      <a:lt2>
        <a:srgbClr val="E2E3E8"/>
      </a:lt2>
      <a:accent1>
        <a:srgbClr val="AE9F3A"/>
      </a:accent1>
      <a:accent2>
        <a:srgbClr val="C3834D"/>
      </a:accent2>
      <a:accent3>
        <a:srgbClr val="8DAC43"/>
      </a:accent3>
      <a:accent4>
        <a:srgbClr val="3BB16E"/>
      </a:accent4>
      <a:accent5>
        <a:srgbClr val="45B0A0"/>
      </a:accent5>
      <a:accent6>
        <a:srgbClr val="3B92B1"/>
      </a:accent6>
      <a:hlink>
        <a:srgbClr val="309054"/>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709</Words>
  <Application>Microsoft Office PowerPoint</Application>
  <PresentationFormat>Widescreen</PresentationFormat>
  <Paragraphs>93</Paragraphs>
  <Slides>15</Slides>
  <Notes>8</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Dubai</vt:lpstr>
      <vt:lpstr>Georgia Pro</vt:lpstr>
      <vt:lpstr>Söhne</vt:lpstr>
      <vt:lpstr>Times New Roman</vt:lpstr>
      <vt:lpstr>Wingdings</vt:lpstr>
      <vt:lpstr>Wingdings 2</vt:lpstr>
      <vt:lpstr>SlateVTI</vt:lpstr>
      <vt:lpstr>ALY6040: Data Mining Applications</vt:lpstr>
      <vt:lpstr>Table of Content</vt:lpstr>
      <vt:lpstr>1. Introduction </vt:lpstr>
      <vt:lpstr>2. Data Cleaning and Methodology</vt:lpstr>
      <vt:lpstr>3. Exploratory Data Analysis</vt:lpstr>
      <vt:lpstr>PowerPoint Presentation</vt:lpstr>
      <vt:lpstr>Heatmap of Correlation</vt:lpstr>
      <vt:lpstr>4. Data Analysis</vt:lpstr>
      <vt:lpstr>4.1 Logistic Regression</vt:lpstr>
      <vt:lpstr>4.1. Logistic Regression – Feature Selection</vt:lpstr>
      <vt:lpstr>4.2. Random Forest</vt:lpstr>
      <vt:lpstr>4.3. Gradient Boosting</vt:lpstr>
      <vt:lpstr>4.4. Model Comparison and Recommendation </vt:lpstr>
      <vt:lpstr>5. Conclusion</vt:lpstr>
      <vt:lpstr>6.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 Tran</dc:creator>
  <cp:lastModifiedBy>Pooja Kairamkonda</cp:lastModifiedBy>
  <cp:revision>2</cp:revision>
  <dcterms:created xsi:type="dcterms:W3CDTF">2023-05-16T00:28:18Z</dcterms:created>
  <dcterms:modified xsi:type="dcterms:W3CDTF">2023-05-19T21:54:18Z</dcterms:modified>
</cp:coreProperties>
</file>